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</p:sldMasterIdLst>
  <p:notesMasterIdLst>
    <p:notesMasterId r:id="rId54"/>
  </p:notesMasterIdLst>
  <p:sldIdLst>
    <p:sldId id="256" r:id="rId5"/>
    <p:sldId id="294" r:id="rId6"/>
    <p:sldId id="305" r:id="rId7"/>
    <p:sldId id="299" r:id="rId8"/>
    <p:sldId id="300" r:id="rId9"/>
    <p:sldId id="304" r:id="rId10"/>
    <p:sldId id="301" r:id="rId11"/>
    <p:sldId id="297" r:id="rId12"/>
    <p:sldId id="306" r:id="rId13"/>
    <p:sldId id="302" r:id="rId14"/>
    <p:sldId id="295" r:id="rId15"/>
    <p:sldId id="296" r:id="rId16"/>
    <p:sldId id="264" r:id="rId17"/>
    <p:sldId id="262" r:id="rId18"/>
    <p:sldId id="260" r:id="rId19"/>
    <p:sldId id="287" r:id="rId20"/>
    <p:sldId id="263" r:id="rId21"/>
    <p:sldId id="273" r:id="rId22"/>
    <p:sldId id="278" r:id="rId23"/>
    <p:sldId id="279" r:id="rId24"/>
    <p:sldId id="280" r:id="rId25"/>
    <p:sldId id="284" r:id="rId26"/>
    <p:sldId id="281" r:id="rId27"/>
    <p:sldId id="268" r:id="rId28"/>
    <p:sldId id="272" r:id="rId29"/>
    <p:sldId id="282" r:id="rId30"/>
    <p:sldId id="283" r:id="rId31"/>
    <p:sldId id="274" r:id="rId32"/>
    <p:sldId id="285" r:id="rId33"/>
    <p:sldId id="308" r:id="rId34"/>
    <p:sldId id="269" r:id="rId35"/>
    <p:sldId id="293" r:id="rId36"/>
    <p:sldId id="310" r:id="rId37"/>
    <p:sldId id="286" r:id="rId38"/>
    <p:sldId id="271" r:id="rId39"/>
    <p:sldId id="270" r:id="rId40"/>
    <p:sldId id="267" r:id="rId41"/>
    <p:sldId id="309" r:id="rId42"/>
    <p:sldId id="312" r:id="rId43"/>
    <p:sldId id="313" r:id="rId44"/>
    <p:sldId id="266" r:id="rId45"/>
    <p:sldId id="288" r:id="rId46"/>
    <p:sldId id="289" r:id="rId47"/>
    <p:sldId id="290" r:id="rId48"/>
    <p:sldId id="291" r:id="rId49"/>
    <p:sldId id="292" r:id="rId50"/>
    <p:sldId id="314" r:id="rId51"/>
    <p:sldId id="315" r:id="rId52"/>
    <p:sldId id="311" r:id="rId5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AA8CC"/>
    <a:srgbClr val="397697"/>
    <a:srgbClr val="F9C623"/>
    <a:srgbClr val="008E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362" autoAdjust="0"/>
  </p:normalViewPr>
  <p:slideViewPr>
    <p:cSldViewPr>
      <p:cViewPr>
        <p:scale>
          <a:sx n="71" d="100"/>
          <a:sy n="71" d="100"/>
        </p:scale>
        <p:origin x="-396" y="1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viewProps" Target="viewProp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slideMaster" Target="slideMasters/slideMaster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865B7F-C950-425B-8BDF-31F88EBFD34B}" type="datetimeFigureOut">
              <a:rPr lang="en-CA" smtClean="0"/>
              <a:t>30/05/2014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6161D5-3222-4522-93ED-348612CC789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502420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Tom Archer (SNSC) and participants from a healthy exercise and diet program will lead a discussion on three key elements of healthy living: healthy meals, regular exercise, &amp; health checkups. It may surprise people to learn simple strategies to live a longer and better life. Come and find out if eating fish and muffins are always healthier.</a:t>
            </a:r>
          </a:p>
          <a:p>
            <a:endParaRPr lang="en-CA" dirty="0" smtClean="0"/>
          </a:p>
          <a:p>
            <a:r>
              <a:rPr lang="en-CA" dirty="0" smtClean="0"/>
              <a:t>1.	Introductions (Diane to introduce herself and Tom)</a:t>
            </a:r>
          </a:p>
          <a:p>
            <a:endParaRPr lang="en-CA" dirty="0" smtClean="0"/>
          </a:p>
          <a:p>
            <a:r>
              <a:rPr lang="en-CA" dirty="0" smtClean="0"/>
              <a:t>2.	Objectives: (Tom) – Ask participants what they think is important in getting &amp; Staying Healthy </a:t>
            </a:r>
          </a:p>
          <a:p>
            <a:r>
              <a:rPr lang="en-CA" dirty="0" smtClean="0"/>
              <a:t>-	Why is there a Health Matters Program </a:t>
            </a:r>
          </a:p>
          <a:p>
            <a:r>
              <a:rPr lang="en-CA" dirty="0" smtClean="0"/>
              <a:t>-	Plain Language Diet</a:t>
            </a:r>
          </a:p>
          <a:p>
            <a:r>
              <a:rPr lang="en-CA" dirty="0" smtClean="0"/>
              <a:t>-	Plain Language Exercise</a:t>
            </a:r>
          </a:p>
          <a:p>
            <a:r>
              <a:rPr lang="en-CA" dirty="0" smtClean="0"/>
              <a:t>-	Plain Language Annual Physicals</a:t>
            </a:r>
          </a:p>
          <a:p>
            <a:r>
              <a:rPr lang="en-CA" dirty="0" smtClean="0"/>
              <a:t>-	Plain Language Sleep</a:t>
            </a:r>
          </a:p>
          <a:p>
            <a:endParaRPr lang="en-CA" dirty="0" smtClean="0"/>
          </a:p>
          <a:p>
            <a:r>
              <a:rPr lang="en-CA" dirty="0" smtClean="0"/>
              <a:t>3.	Health Matters was started because of facts: (Tom)</a:t>
            </a:r>
          </a:p>
          <a:p>
            <a:r>
              <a:rPr lang="en-CA" dirty="0" smtClean="0"/>
              <a:t>-	2X Medical Health Issues</a:t>
            </a:r>
          </a:p>
          <a:p>
            <a:r>
              <a:rPr lang="en-CA" dirty="0" smtClean="0"/>
              <a:t>-	4X preventable death</a:t>
            </a:r>
          </a:p>
          <a:p>
            <a:r>
              <a:rPr lang="en-CA" dirty="0" smtClean="0"/>
              <a:t>-	Family History Genetics cannot be controlled therefore we can only work of lifestyle choices. 3 Main factors would improve health, everyone’s health: 1. Healthy eating, 2. Regular physical Exercise, 3. Annual physicals and 3 month medication reviews – Tom ask participants what would improve health</a:t>
            </a:r>
          </a:p>
          <a:p>
            <a:endParaRPr lang="en-CA" dirty="0" smtClean="0"/>
          </a:p>
          <a:p>
            <a:r>
              <a:rPr lang="en-CA" dirty="0" smtClean="0"/>
              <a:t>4.	Plain Language Diet (Tom &amp; Diane)</a:t>
            </a:r>
          </a:p>
          <a:p>
            <a:r>
              <a:rPr lang="en-CA" dirty="0" smtClean="0"/>
              <a:t>-	Canadian Food Guide – where to find it (Tom) – how do we know what and how much to eat.</a:t>
            </a:r>
          </a:p>
          <a:p>
            <a:r>
              <a:rPr lang="en-CA" dirty="0" smtClean="0"/>
              <a:t>-	8 glasses of water per day (why) (Diane) – build Q’s but get ready if there is no answer.</a:t>
            </a:r>
          </a:p>
          <a:p>
            <a:r>
              <a:rPr lang="en-CA" dirty="0" smtClean="0"/>
              <a:t>-	At least 7 fruits and veggies (why) (Tom) what are their favorite fruits veggies </a:t>
            </a:r>
          </a:p>
          <a:p>
            <a:r>
              <a:rPr lang="en-CA" dirty="0" smtClean="0"/>
              <a:t>-	Portion / plate size (Diane) – Tom will bring two different sized plates</a:t>
            </a:r>
          </a:p>
          <a:p>
            <a:r>
              <a:rPr lang="en-CA" dirty="0" smtClean="0"/>
              <a:t>-	Preparation method (deep fried fish versus baked fish) (Tom)</a:t>
            </a:r>
          </a:p>
          <a:p>
            <a:r>
              <a:rPr lang="en-CA" dirty="0" smtClean="0"/>
              <a:t>-	Marketing Tricks (Hamburgers – low fat Muffins) (Tom) (show photo’s) (hold vote on what food’s from a list are healthier)</a:t>
            </a:r>
          </a:p>
          <a:p>
            <a:r>
              <a:rPr lang="en-CA" dirty="0" smtClean="0"/>
              <a:t>-	Snacks – reward – everything in moderation (Diane) – Q Is it ever OK to eat cake, chocolate bars</a:t>
            </a:r>
          </a:p>
          <a:p>
            <a:r>
              <a:rPr lang="en-CA" dirty="0" smtClean="0"/>
              <a:t>-	Sugar’s in common drinks (Diane) Guess / vote how many spoon </a:t>
            </a:r>
            <a:r>
              <a:rPr lang="en-CA" dirty="0" err="1" smtClean="0"/>
              <a:t>fulls</a:t>
            </a:r>
            <a:r>
              <a:rPr lang="en-CA" dirty="0" smtClean="0"/>
              <a:t> of sugar in each drink</a:t>
            </a:r>
          </a:p>
          <a:p>
            <a:r>
              <a:rPr lang="en-CA" dirty="0" smtClean="0"/>
              <a:t>-	Reading Labels - first couple of ingredients are important – look at calories, fat, sugar, sodium, &amp; fibre (Tom)</a:t>
            </a:r>
          </a:p>
          <a:p>
            <a:endParaRPr lang="en-CA" dirty="0" smtClean="0"/>
          </a:p>
          <a:p>
            <a:r>
              <a:rPr lang="en-CA" dirty="0" smtClean="0"/>
              <a:t>5.	Plain Language Exercise</a:t>
            </a:r>
          </a:p>
          <a:p>
            <a:r>
              <a:rPr lang="en-CA" dirty="0" smtClean="0"/>
              <a:t>-	Stretch, warm up aerobic, cool down (Tom)</a:t>
            </a:r>
          </a:p>
          <a:p>
            <a:r>
              <a:rPr lang="en-CA" dirty="0" smtClean="0"/>
              <a:t>-	20 minutes a day of aerobic (Diane)</a:t>
            </a:r>
          </a:p>
          <a:p>
            <a:r>
              <a:rPr lang="en-CA" dirty="0" smtClean="0"/>
              <a:t>-	Low cost (Diane)</a:t>
            </a:r>
          </a:p>
          <a:p>
            <a:r>
              <a:rPr lang="en-CA" dirty="0" smtClean="0"/>
              <a:t>-	Good pain – Bad pain (Tom)</a:t>
            </a:r>
          </a:p>
          <a:p>
            <a:r>
              <a:rPr lang="en-CA" dirty="0" smtClean="0"/>
              <a:t>-	Too tired – try 1 minute (Diane)</a:t>
            </a:r>
          </a:p>
          <a:p>
            <a:r>
              <a:rPr lang="en-CA" dirty="0" smtClean="0"/>
              <a:t>-	By yourself, Bring a friend – find a friend, In a group (Diane)</a:t>
            </a:r>
          </a:p>
          <a:p>
            <a:endParaRPr lang="en-CA" dirty="0" smtClean="0"/>
          </a:p>
          <a:p>
            <a:r>
              <a:rPr lang="en-CA" dirty="0" smtClean="0"/>
              <a:t>6.	Annual Physicals (Tom)</a:t>
            </a:r>
          </a:p>
          <a:p>
            <a:r>
              <a:rPr lang="en-CA" dirty="0" smtClean="0"/>
              <a:t>-	Early Identification</a:t>
            </a:r>
          </a:p>
          <a:p>
            <a:r>
              <a:rPr lang="en-CA" dirty="0" smtClean="0"/>
              <a:t>-	High Risk areas</a:t>
            </a:r>
          </a:p>
          <a:p>
            <a:r>
              <a:rPr lang="en-CA" dirty="0" smtClean="0"/>
              <a:t>-	Medication Reviews</a:t>
            </a:r>
          </a:p>
          <a:p>
            <a:r>
              <a:rPr lang="en-CA" dirty="0" smtClean="0"/>
              <a:t>-	Prevention</a:t>
            </a:r>
          </a:p>
          <a:p>
            <a:r>
              <a:rPr lang="en-CA" dirty="0" smtClean="0"/>
              <a:t>-	Fears and ways to reduce them (know what and why, social stories, </a:t>
            </a:r>
            <a:r>
              <a:rPr lang="en-CA" dirty="0" err="1" smtClean="0"/>
              <a:t>utube</a:t>
            </a:r>
            <a:r>
              <a:rPr lang="en-CA" dirty="0" smtClean="0"/>
              <a:t> videos, relaxation strategies)</a:t>
            </a:r>
          </a:p>
          <a:p>
            <a:endParaRPr lang="en-CA" dirty="0" smtClean="0"/>
          </a:p>
          <a:p>
            <a:r>
              <a:rPr lang="en-CA" dirty="0" smtClean="0"/>
              <a:t>7.	Plain Language Sleep (Diane)</a:t>
            </a:r>
          </a:p>
          <a:p>
            <a:r>
              <a:rPr lang="en-CA" dirty="0" smtClean="0"/>
              <a:t>-	8 hours a night – vote / guess how many hours – does it need to be in a row</a:t>
            </a:r>
          </a:p>
          <a:p>
            <a:r>
              <a:rPr lang="en-CA" dirty="0" smtClean="0"/>
              <a:t>-	Less caffeine, less </a:t>
            </a:r>
            <a:r>
              <a:rPr lang="en-CA" dirty="0" err="1" smtClean="0"/>
              <a:t>stim</a:t>
            </a:r>
            <a:r>
              <a:rPr lang="en-CA" dirty="0" smtClean="0"/>
              <a:t> (electronics) in bedroom, more exercise, no pills</a:t>
            </a:r>
          </a:p>
          <a:p>
            <a:endParaRPr lang="en-CA" dirty="0" smtClean="0"/>
          </a:p>
          <a:p>
            <a:r>
              <a:rPr lang="en-CA" dirty="0" smtClean="0"/>
              <a:t>8.	Questions / Comments (Tom and Diane)</a:t>
            </a:r>
          </a:p>
          <a:p>
            <a:endParaRPr lang="en-CA" dirty="0" smtClean="0"/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6161D5-3222-4522-93ED-348612CC7891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689620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Tom Archer (SNSC) and participants from a healthy exercise and diet program will lead a discussion on three key elements of healthy living: healthy meals, regular exercise, &amp; health checkups. It may surprise people to learn simple strategies to live a longer and better life. Come and find out if eating fish and muffins are always healthier.</a:t>
            </a:r>
          </a:p>
          <a:p>
            <a:endParaRPr lang="en-CA" dirty="0" smtClean="0"/>
          </a:p>
          <a:p>
            <a:r>
              <a:rPr lang="en-CA" dirty="0" smtClean="0"/>
              <a:t>1.	Introductions (Diane to introduce herself and Tom)</a:t>
            </a:r>
          </a:p>
          <a:p>
            <a:endParaRPr lang="en-CA" dirty="0" smtClean="0"/>
          </a:p>
          <a:p>
            <a:r>
              <a:rPr lang="en-CA" dirty="0" smtClean="0"/>
              <a:t>2.	Objectives: (Tom) – Ask participants what they think is important in getting &amp; Staying Healthy </a:t>
            </a:r>
          </a:p>
          <a:p>
            <a:r>
              <a:rPr lang="en-CA" dirty="0" smtClean="0"/>
              <a:t>-	Why is there a Health Matters Program </a:t>
            </a:r>
          </a:p>
          <a:p>
            <a:r>
              <a:rPr lang="en-CA" dirty="0" smtClean="0"/>
              <a:t>-	Plain Language Diet</a:t>
            </a:r>
          </a:p>
          <a:p>
            <a:r>
              <a:rPr lang="en-CA" dirty="0" smtClean="0"/>
              <a:t>-	Plain Language Exercise</a:t>
            </a:r>
          </a:p>
          <a:p>
            <a:r>
              <a:rPr lang="en-CA" dirty="0" smtClean="0"/>
              <a:t>-	Plain Language Annual Physicals</a:t>
            </a:r>
          </a:p>
          <a:p>
            <a:r>
              <a:rPr lang="en-CA" dirty="0" smtClean="0"/>
              <a:t>-	Plain Language Sleep</a:t>
            </a:r>
          </a:p>
          <a:p>
            <a:endParaRPr lang="en-CA" dirty="0" smtClean="0"/>
          </a:p>
          <a:p>
            <a:r>
              <a:rPr lang="en-CA" dirty="0" smtClean="0"/>
              <a:t>3.	Health Matters was started because of facts: (Tom)</a:t>
            </a:r>
          </a:p>
          <a:p>
            <a:r>
              <a:rPr lang="en-CA" dirty="0" smtClean="0"/>
              <a:t>-	2X Medical Health Issues</a:t>
            </a:r>
          </a:p>
          <a:p>
            <a:r>
              <a:rPr lang="en-CA" dirty="0" smtClean="0"/>
              <a:t>-	4X preventable death</a:t>
            </a:r>
          </a:p>
          <a:p>
            <a:r>
              <a:rPr lang="en-CA" dirty="0" smtClean="0"/>
              <a:t>-	Family History Genetics cannot be controlled therefore we can only work of lifestyle choices. 3 Main factors would improve health, everyone’s health: 1. Healthy eating, 2. Regular physical Exercise, 3. Annual physicals and 3 month medication reviews – Tom ask participants what would improve health</a:t>
            </a:r>
          </a:p>
          <a:p>
            <a:endParaRPr lang="en-CA" dirty="0" smtClean="0"/>
          </a:p>
          <a:p>
            <a:r>
              <a:rPr lang="en-CA" dirty="0" smtClean="0"/>
              <a:t>4.	Plain Language Diet (Tom &amp; Diane)</a:t>
            </a:r>
          </a:p>
          <a:p>
            <a:r>
              <a:rPr lang="en-CA" dirty="0" smtClean="0"/>
              <a:t>-	Canadian Food Guide – where to find it (Tom) – how do we know what and how much to eat.</a:t>
            </a:r>
          </a:p>
          <a:p>
            <a:r>
              <a:rPr lang="en-CA" dirty="0" smtClean="0"/>
              <a:t>-	8 glasses of water per day (why) (Diane) – build Q’s but get ready if there is no answer.</a:t>
            </a:r>
          </a:p>
          <a:p>
            <a:r>
              <a:rPr lang="en-CA" dirty="0" smtClean="0"/>
              <a:t>-	At least 7 fruits and veggies (why) (Tom) what are their favorite fruits veggies </a:t>
            </a:r>
          </a:p>
          <a:p>
            <a:r>
              <a:rPr lang="en-CA" dirty="0" smtClean="0"/>
              <a:t>-	Portion / plate size (Diane) – Tom will bring two different sized plates</a:t>
            </a:r>
          </a:p>
          <a:p>
            <a:r>
              <a:rPr lang="en-CA" dirty="0" smtClean="0"/>
              <a:t>-	Preparation method (deep fried fish versus baked fish) (Tom)</a:t>
            </a:r>
          </a:p>
          <a:p>
            <a:r>
              <a:rPr lang="en-CA" dirty="0" smtClean="0"/>
              <a:t>-	Marketing Tricks (Hamburgers – low fat Muffins) (Tom) (show photo’s) (hold vote on what food’s from a list are healthier)</a:t>
            </a:r>
          </a:p>
          <a:p>
            <a:r>
              <a:rPr lang="en-CA" dirty="0" smtClean="0"/>
              <a:t>-	Snacks – reward – everything in moderation (Diane) – Q Is it ever OK to eat cake, chocolate bars</a:t>
            </a:r>
          </a:p>
          <a:p>
            <a:r>
              <a:rPr lang="en-CA" dirty="0" smtClean="0"/>
              <a:t>-	Sugar’s in common drinks (Diane) Guess / vote how many spoon </a:t>
            </a:r>
            <a:r>
              <a:rPr lang="en-CA" dirty="0" err="1" smtClean="0"/>
              <a:t>fulls</a:t>
            </a:r>
            <a:r>
              <a:rPr lang="en-CA" dirty="0" smtClean="0"/>
              <a:t> of sugar in each drink</a:t>
            </a:r>
          </a:p>
          <a:p>
            <a:r>
              <a:rPr lang="en-CA" dirty="0" smtClean="0"/>
              <a:t>-	Reading Labels - first couple of ingredients are important – look at calories, fat, sugar, sodium, &amp; fibre (Tom)</a:t>
            </a:r>
          </a:p>
          <a:p>
            <a:endParaRPr lang="en-CA" dirty="0" smtClean="0"/>
          </a:p>
          <a:p>
            <a:r>
              <a:rPr lang="en-CA" dirty="0" smtClean="0"/>
              <a:t>5.	Plain Language Exercise</a:t>
            </a:r>
          </a:p>
          <a:p>
            <a:r>
              <a:rPr lang="en-CA" dirty="0" smtClean="0"/>
              <a:t>-	Stretch, warm up aerobic, cool down (Tom)</a:t>
            </a:r>
          </a:p>
          <a:p>
            <a:r>
              <a:rPr lang="en-CA" dirty="0" smtClean="0"/>
              <a:t>-	20 minutes a day of aerobic (Diane)</a:t>
            </a:r>
          </a:p>
          <a:p>
            <a:r>
              <a:rPr lang="en-CA" dirty="0" smtClean="0"/>
              <a:t>-	Low cost (Diane)</a:t>
            </a:r>
          </a:p>
          <a:p>
            <a:r>
              <a:rPr lang="en-CA" dirty="0" smtClean="0"/>
              <a:t>-	Good pain – Bad pain (Tom)</a:t>
            </a:r>
          </a:p>
          <a:p>
            <a:r>
              <a:rPr lang="en-CA" dirty="0" smtClean="0"/>
              <a:t>-	Too tired – try 1 minute (Diane)</a:t>
            </a:r>
          </a:p>
          <a:p>
            <a:r>
              <a:rPr lang="en-CA" dirty="0" smtClean="0"/>
              <a:t>-	By yourself, Bring a friend – find a friend, In a group (Diane)</a:t>
            </a:r>
          </a:p>
          <a:p>
            <a:endParaRPr lang="en-CA" dirty="0" smtClean="0"/>
          </a:p>
          <a:p>
            <a:r>
              <a:rPr lang="en-CA" dirty="0" smtClean="0"/>
              <a:t>6.	Annual Physicals (Tom)</a:t>
            </a:r>
          </a:p>
          <a:p>
            <a:r>
              <a:rPr lang="en-CA" dirty="0" smtClean="0"/>
              <a:t>-	Early Identification</a:t>
            </a:r>
          </a:p>
          <a:p>
            <a:r>
              <a:rPr lang="en-CA" dirty="0" smtClean="0"/>
              <a:t>-	High Risk areas</a:t>
            </a:r>
          </a:p>
          <a:p>
            <a:r>
              <a:rPr lang="en-CA" dirty="0" smtClean="0"/>
              <a:t>-	Medication Reviews</a:t>
            </a:r>
          </a:p>
          <a:p>
            <a:r>
              <a:rPr lang="en-CA" dirty="0" smtClean="0"/>
              <a:t>-	Prevention</a:t>
            </a:r>
          </a:p>
          <a:p>
            <a:r>
              <a:rPr lang="en-CA" dirty="0" smtClean="0"/>
              <a:t>-	Fears and ways to reduce them (know what and why, social stories, </a:t>
            </a:r>
            <a:r>
              <a:rPr lang="en-CA" dirty="0" err="1" smtClean="0"/>
              <a:t>utube</a:t>
            </a:r>
            <a:r>
              <a:rPr lang="en-CA" dirty="0" smtClean="0"/>
              <a:t> videos, relaxation strategies)</a:t>
            </a:r>
          </a:p>
          <a:p>
            <a:endParaRPr lang="en-CA" dirty="0" smtClean="0"/>
          </a:p>
          <a:p>
            <a:r>
              <a:rPr lang="en-CA" dirty="0" smtClean="0"/>
              <a:t>7.	Plain Language Sleep (Diane)</a:t>
            </a:r>
          </a:p>
          <a:p>
            <a:r>
              <a:rPr lang="en-CA" dirty="0" smtClean="0"/>
              <a:t>-	8 hours a night – vote / guess how many hours – does it need to be in a row</a:t>
            </a:r>
          </a:p>
          <a:p>
            <a:r>
              <a:rPr lang="en-CA" dirty="0" smtClean="0"/>
              <a:t>-	Less caffeine, less </a:t>
            </a:r>
            <a:r>
              <a:rPr lang="en-CA" dirty="0" err="1" smtClean="0"/>
              <a:t>stim</a:t>
            </a:r>
            <a:r>
              <a:rPr lang="en-CA" dirty="0" smtClean="0"/>
              <a:t> (electronics) in bedroom, more exercise, no pills</a:t>
            </a:r>
          </a:p>
          <a:p>
            <a:endParaRPr lang="en-CA" dirty="0" smtClean="0"/>
          </a:p>
          <a:p>
            <a:r>
              <a:rPr lang="en-CA" dirty="0" smtClean="0"/>
              <a:t>8.	Questions / Comments (Tom and Diane)</a:t>
            </a:r>
          </a:p>
          <a:p>
            <a:endParaRPr lang="en-CA" dirty="0" smtClean="0"/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6161D5-3222-4522-93ED-348612CC7891}" type="slidenum">
              <a:rPr lang="en-CA" smtClean="0"/>
              <a:t>11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689620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Tom Archer (SNSC) and participants from a healthy exercise and diet program will lead a discussion on three key elements of healthy living: healthy meals, regular exercise, &amp; health checkups. It may surprise people to learn simple strategies to live a longer and better life. Come and find out if eating fish and muffins are always healthier.</a:t>
            </a:r>
          </a:p>
          <a:p>
            <a:endParaRPr lang="en-CA" dirty="0" smtClean="0"/>
          </a:p>
          <a:p>
            <a:r>
              <a:rPr lang="en-CA" dirty="0" smtClean="0"/>
              <a:t>1.	Introductions (Diane to introduce herself and Tom)</a:t>
            </a:r>
          </a:p>
          <a:p>
            <a:endParaRPr lang="en-CA" dirty="0" smtClean="0"/>
          </a:p>
          <a:p>
            <a:r>
              <a:rPr lang="en-CA" dirty="0" smtClean="0"/>
              <a:t>2.	Objectives: (Tom) – Ask participants what they think is important in getting &amp; Staying Healthy </a:t>
            </a:r>
          </a:p>
          <a:p>
            <a:r>
              <a:rPr lang="en-CA" dirty="0" smtClean="0"/>
              <a:t>-	Why is there a Health Matters Program </a:t>
            </a:r>
          </a:p>
          <a:p>
            <a:r>
              <a:rPr lang="en-CA" dirty="0" smtClean="0"/>
              <a:t>-	Plain Language Diet</a:t>
            </a:r>
          </a:p>
          <a:p>
            <a:r>
              <a:rPr lang="en-CA" dirty="0" smtClean="0"/>
              <a:t>-	Plain Language Exercise</a:t>
            </a:r>
          </a:p>
          <a:p>
            <a:r>
              <a:rPr lang="en-CA" dirty="0" smtClean="0"/>
              <a:t>-	Plain Language Annual Physicals</a:t>
            </a:r>
          </a:p>
          <a:p>
            <a:r>
              <a:rPr lang="en-CA" dirty="0" smtClean="0"/>
              <a:t>-	Plain Language Sleep</a:t>
            </a:r>
          </a:p>
          <a:p>
            <a:endParaRPr lang="en-CA" dirty="0" smtClean="0"/>
          </a:p>
          <a:p>
            <a:r>
              <a:rPr lang="en-CA" dirty="0" smtClean="0"/>
              <a:t>3.	Health Matters was started because of facts: (Tom)</a:t>
            </a:r>
          </a:p>
          <a:p>
            <a:r>
              <a:rPr lang="en-CA" dirty="0" smtClean="0"/>
              <a:t>-	2X Medical Health Issues</a:t>
            </a:r>
          </a:p>
          <a:p>
            <a:r>
              <a:rPr lang="en-CA" dirty="0" smtClean="0"/>
              <a:t>-	4X preventable death</a:t>
            </a:r>
          </a:p>
          <a:p>
            <a:r>
              <a:rPr lang="en-CA" dirty="0" smtClean="0"/>
              <a:t>-	Family History Genetics cannot be controlled therefore we can only work of lifestyle choices. 3 Main factors would improve health, everyone’s health: 1. Healthy eating, 2. Regular physical Exercise, 3. Annual physicals and 3 month medication reviews – Tom ask participants what would improve health</a:t>
            </a:r>
          </a:p>
          <a:p>
            <a:endParaRPr lang="en-CA" dirty="0" smtClean="0"/>
          </a:p>
          <a:p>
            <a:r>
              <a:rPr lang="en-CA" dirty="0" smtClean="0"/>
              <a:t>4.	Plain Language Diet (Tom &amp; Diane)</a:t>
            </a:r>
          </a:p>
          <a:p>
            <a:r>
              <a:rPr lang="en-CA" dirty="0" smtClean="0"/>
              <a:t>-	Canadian Food Guide – where to find it (Tom) – how do we know what and how much to eat.</a:t>
            </a:r>
          </a:p>
          <a:p>
            <a:r>
              <a:rPr lang="en-CA" dirty="0" smtClean="0"/>
              <a:t>-	8 glasses of water per day (why) (Diane) – build Q’s but get ready if there is no answer.</a:t>
            </a:r>
          </a:p>
          <a:p>
            <a:r>
              <a:rPr lang="en-CA" dirty="0" smtClean="0"/>
              <a:t>-	At least 7 fruits and veggies (why) (Tom) what are their favorite fruits veggies </a:t>
            </a:r>
          </a:p>
          <a:p>
            <a:r>
              <a:rPr lang="en-CA" dirty="0" smtClean="0"/>
              <a:t>-	Portion / plate size (Diane) – Tom will bring two different sized plates</a:t>
            </a:r>
          </a:p>
          <a:p>
            <a:r>
              <a:rPr lang="en-CA" dirty="0" smtClean="0"/>
              <a:t>-	Preparation method (deep fried fish versus baked fish) (Tom)</a:t>
            </a:r>
          </a:p>
          <a:p>
            <a:r>
              <a:rPr lang="en-CA" dirty="0" smtClean="0"/>
              <a:t>-	Marketing Tricks (Hamburgers – low fat Muffins) (Tom) (show photo’s) (hold vote on what food’s from a list are healthier)</a:t>
            </a:r>
          </a:p>
          <a:p>
            <a:r>
              <a:rPr lang="en-CA" dirty="0" smtClean="0"/>
              <a:t>-	Snacks – reward – everything in moderation (Diane) – Q Is it ever OK to eat cake, chocolate bars</a:t>
            </a:r>
          </a:p>
          <a:p>
            <a:r>
              <a:rPr lang="en-CA" dirty="0" smtClean="0"/>
              <a:t>-	Sugar’s in common drinks (Diane) Guess / vote how many spoon </a:t>
            </a:r>
            <a:r>
              <a:rPr lang="en-CA" dirty="0" err="1" smtClean="0"/>
              <a:t>fulls</a:t>
            </a:r>
            <a:r>
              <a:rPr lang="en-CA" dirty="0" smtClean="0"/>
              <a:t> of sugar in each drink</a:t>
            </a:r>
          </a:p>
          <a:p>
            <a:r>
              <a:rPr lang="en-CA" dirty="0" smtClean="0"/>
              <a:t>-	Reading Labels - first couple of ingredients are important – look at calories, fat, sugar, sodium, &amp; fibre (Tom)</a:t>
            </a:r>
          </a:p>
          <a:p>
            <a:endParaRPr lang="en-CA" dirty="0" smtClean="0"/>
          </a:p>
          <a:p>
            <a:r>
              <a:rPr lang="en-CA" dirty="0" smtClean="0"/>
              <a:t>5.	Plain Language Exercise</a:t>
            </a:r>
          </a:p>
          <a:p>
            <a:r>
              <a:rPr lang="en-CA" dirty="0" smtClean="0"/>
              <a:t>-	Stretch, warm up aerobic, cool down (Tom)</a:t>
            </a:r>
          </a:p>
          <a:p>
            <a:r>
              <a:rPr lang="en-CA" dirty="0" smtClean="0"/>
              <a:t>-	20 minutes a day of aerobic (Diane)</a:t>
            </a:r>
          </a:p>
          <a:p>
            <a:r>
              <a:rPr lang="en-CA" dirty="0" smtClean="0"/>
              <a:t>-	Low cost (Diane)</a:t>
            </a:r>
          </a:p>
          <a:p>
            <a:r>
              <a:rPr lang="en-CA" dirty="0" smtClean="0"/>
              <a:t>-	Good pain – Bad pain (Tom)</a:t>
            </a:r>
          </a:p>
          <a:p>
            <a:r>
              <a:rPr lang="en-CA" dirty="0" smtClean="0"/>
              <a:t>-	Too tired – try 1 minute (Diane)</a:t>
            </a:r>
          </a:p>
          <a:p>
            <a:r>
              <a:rPr lang="en-CA" dirty="0" smtClean="0"/>
              <a:t>-	By yourself, Bring a friend – find a friend, In a group (Diane)</a:t>
            </a:r>
          </a:p>
          <a:p>
            <a:endParaRPr lang="en-CA" dirty="0" smtClean="0"/>
          </a:p>
          <a:p>
            <a:r>
              <a:rPr lang="en-CA" dirty="0" smtClean="0"/>
              <a:t>6.	Annual Physicals (Tom)</a:t>
            </a:r>
          </a:p>
          <a:p>
            <a:r>
              <a:rPr lang="en-CA" dirty="0" smtClean="0"/>
              <a:t>-	Early Identification</a:t>
            </a:r>
          </a:p>
          <a:p>
            <a:r>
              <a:rPr lang="en-CA" dirty="0" smtClean="0"/>
              <a:t>-	High Risk areas</a:t>
            </a:r>
          </a:p>
          <a:p>
            <a:r>
              <a:rPr lang="en-CA" dirty="0" smtClean="0"/>
              <a:t>-	Medication Reviews</a:t>
            </a:r>
          </a:p>
          <a:p>
            <a:r>
              <a:rPr lang="en-CA" dirty="0" smtClean="0"/>
              <a:t>-	Prevention</a:t>
            </a:r>
          </a:p>
          <a:p>
            <a:r>
              <a:rPr lang="en-CA" dirty="0" smtClean="0"/>
              <a:t>-	Fears and ways to reduce them (know what and why, social stories, </a:t>
            </a:r>
            <a:r>
              <a:rPr lang="en-CA" dirty="0" err="1" smtClean="0"/>
              <a:t>utube</a:t>
            </a:r>
            <a:r>
              <a:rPr lang="en-CA" dirty="0" smtClean="0"/>
              <a:t> videos, relaxation strategies)</a:t>
            </a:r>
          </a:p>
          <a:p>
            <a:endParaRPr lang="en-CA" dirty="0" smtClean="0"/>
          </a:p>
          <a:p>
            <a:r>
              <a:rPr lang="en-CA" dirty="0" smtClean="0"/>
              <a:t>7.	Plain Language Sleep (Diane)</a:t>
            </a:r>
          </a:p>
          <a:p>
            <a:r>
              <a:rPr lang="en-CA" dirty="0" smtClean="0"/>
              <a:t>-	8 hours a night – vote / guess how many hours – does it need to be in a row</a:t>
            </a:r>
          </a:p>
          <a:p>
            <a:r>
              <a:rPr lang="en-CA" dirty="0" smtClean="0"/>
              <a:t>-	Less caffeine, less </a:t>
            </a:r>
            <a:r>
              <a:rPr lang="en-CA" dirty="0" err="1" smtClean="0"/>
              <a:t>stim</a:t>
            </a:r>
            <a:r>
              <a:rPr lang="en-CA" dirty="0" smtClean="0"/>
              <a:t> (electronics) in bedroom, more exercise, no pills</a:t>
            </a:r>
          </a:p>
          <a:p>
            <a:endParaRPr lang="en-CA" dirty="0" smtClean="0"/>
          </a:p>
          <a:p>
            <a:r>
              <a:rPr lang="en-CA" dirty="0" smtClean="0"/>
              <a:t>8.	Questions / Comments (Tom and Diane)</a:t>
            </a:r>
          </a:p>
          <a:p>
            <a:endParaRPr lang="en-CA" dirty="0" smtClean="0"/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6161D5-3222-4522-93ED-348612CC7891}" type="slidenum">
              <a:rPr lang="en-CA" smtClean="0"/>
              <a:t>12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689620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Tom Archer (SNSC) and participants from a healthy exercise and diet program will lead a discussion on three key elements of healthy living: healthy meals, regular exercise, &amp; health checkups. It may surprise people to learn simple strategies to live a longer and better life. Come and find out if eating fish and muffins are always healthier.</a:t>
            </a:r>
          </a:p>
          <a:p>
            <a:endParaRPr lang="en-CA" dirty="0" smtClean="0"/>
          </a:p>
          <a:p>
            <a:r>
              <a:rPr lang="en-CA" dirty="0" smtClean="0"/>
              <a:t>1.	Introductions (Diane to introduce herself and Tom)</a:t>
            </a:r>
          </a:p>
          <a:p>
            <a:endParaRPr lang="en-CA" dirty="0" smtClean="0"/>
          </a:p>
          <a:p>
            <a:r>
              <a:rPr lang="en-CA" dirty="0" smtClean="0"/>
              <a:t>2.	Objectives: (Tom) – Ask participants what they think is important in getting &amp; Staying Healthy </a:t>
            </a:r>
          </a:p>
          <a:p>
            <a:r>
              <a:rPr lang="en-CA" dirty="0" smtClean="0"/>
              <a:t>-	Why is there a Health Matters Program </a:t>
            </a:r>
          </a:p>
          <a:p>
            <a:r>
              <a:rPr lang="en-CA" dirty="0" smtClean="0"/>
              <a:t>-	Plain Language Diet</a:t>
            </a:r>
          </a:p>
          <a:p>
            <a:r>
              <a:rPr lang="en-CA" dirty="0" smtClean="0"/>
              <a:t>-	Plain Language Exercise</a:t>
            </a:r>
          </a:p>
          <a:p>
            <a:r>
              <a:rPr lang="en-CA" dirty="0" smtClean="0"/>
              <a:t>-	Plain Language Annual Physicals</a:t>
            </a:r>
          </a:p>
          <a:p>
            <a:r>
              <a:rPr lang="en-CA" dirty="0" smtClean="0"/>
              <a:t>-	Plain Language Sleep</a:t>
            </a:r>
          </a:p>
          <a:p>
            <a:endParaRPr lang="en-CA" dirty="0" smtClean="0"/>
          </a:p>
          <a:p>
            <a:r>
              <a:rPr lang="en-CA" dirty="0" smtClean="0"/>
              <a:t>3.	Health Matters was started because of facts: (Tom)</a:t>
            </a:r>
          </a:p>
          <a:p>
            <a:r>
              <a:rPr lang="en-CA" dirty="0" smtClean="0"/>
              <a:t>-	2X Medical Health Issues</a:t>
            </a:r>
          </a:p>
          <a:p>
            <a:r>
              <a:rPr lang="en-CA" dirty="0" smtClean="0"/>
              <a:t>-	4X preventable death</a:t>
            </a:r>
          </a:p>
          <a:p>
            <a:r>
              <a:rPr lang="en-CA" dirty="0" smtClean="0"/>
              <a:t>-	Family History Genetics cannot be controlled therefore we can only work of lifestyle choices. 3 Main factors would improve health, everyone’s health: 1. Healthy eating, 2. Regular physical Exercise, 3. Annual physicals and 3 month medication reviews – Tom ask participants what would improve health</a:t>
            </a:r>
          </a:p>
          <a:p>
            <a:endParaRPr lang="en-CA" dirty="0" smtClean="0"/>
          </a:p>
          <a:p>
            <a:r>
              <a:rPr lang="en-CA" dirty="0" smtClean="0"/>
              <a:t>4.	Plain Language Diet (Tom &amp; Diane)</a:t>
            </a:r>
          </a:p>
          <a:p>
            <a:r>
              <a:rPr lang="en-CA" dirty="0" smtClean="0"/>
              <a:t>-	Canadian Food Guide – where to find it (Tom) – how do we know what and how much to eat.</a:t>
            </a:r>
          </a:p>
          <a:p>
            <a:r>
              <a:rPr lang="en-CA" dirty="0" smtClean="0"/>
              <a:t>-	8 glasses of water per day (why) (Diane) – build Q’s but get ready if there is no answer.</a:t>
            </a:r>
          </a:p>
          <a:p>
            <a:r>
              <a:rPr lang="en-CA" dirty="0" smtClean="0"/>
              <a:t>-	At least 7 fruits and veggies (why) (Tom) what are their favorite fruits veggies </a:t>
            </a:r>
          </a:p>
          <a:p>
            <a:r>
              <a:rPr lang="en-CA" dirty="0" smtClean="0"/>
              <a:t>-	Portion / plate size (Diane) – Tom will bring two different sized plates</a:t>
            </a:r>
          </a:p>
          <a:p>
            <a:r>
              <a:rPr lang="en-CA" dirty="0" smtClean="0"/>
              <a:t>-	Preparation method (deep fried fish versus baked fish) (Tom)</a:t>
            </a:r>
          </a:p>
          <a:p>
            <a:r>
              <a:rPr lang="en-CA" dirty="0" smtClean="0"/>
              <a:t>-	Marketing Tricks (Hamburgers – low fat Muffins) (Tom) (show photo’s) (hold vote on what food’s from a list are healthier)</a:t>
            </a:r>
          </a:p>
          <a:p>
            <a:r>
              <a:rPr lang="en-CA" dirty="0" smtClean="0"/>
              <a:t>-	Snacks – reward – everything in moderation (Diane) – Q Is it ever OK to eat cake, chocolate bars</a:t>
            </a:r>
          </a:p>
          <a:p>
            <a:r>
              <a:rPr lang="en-CA" dirty="0" smtClean="0"/>
              <a:t>-	Sugar’s in common drinks (Diane) Guess / vote how many spoon </a:t>
            </a:r>
            <a:r>
              <a:rPr lang="en-CA" dirty="0" err="1" smtClean="0"/>
              <a:t>fulls</a:t>
            </a:r>
            <a:r>
              <a:rPr lang="en-CA" dirty="0" smtClean="0"/>
              <a:t> of sugar in each drink</a:t>
            </a:r>
          </a:p>
          <a:p>
            <a:r>
              <a:rPr lang="en-CA" dirty="0" smtClean="0"/>
              <a:t>-	Reading Labels - first couple of ingredients are important – look at calories, fat, sugar, sodium, &amp; fibre (Tom)</a:t>
            </a:r>
          </a:p>
          <a:p>
            <a:endParaRPr lang="en-CA" dirty="0" smtClean="0"/>
          </a:p>
          <a:p>
            <a:r>
              <a:rPr lang="en-CA" dirty="0" smtClean="0"/>
              <a:t>5.	Plain Language Exercise</a:t>
            </a:r>
          </a:p>
          <a:p>
            <a:r>
              <a:rPr lang="en-CA" dirty="0" smtClean="0"/>
              <a:t>-	Stretch, warm up aerobic, cool down (Tom)</a:t>
            </a:r>
          </a:p>
          <a:p>
            <a:r>
              <a:rPr lang="en-CA" dirty="0" smtClean="0"/>
              <a:t>-	20 minutes a day of aerobic (Diane)</a:t>
            </a:r>
          </a:p>
          <a:p>
            <a:r>
              <a:rPr lang="en-CA" dirty="0" smtClean="0"/>
              <a:t>-	Low cost (Diane)</a:t>
            </a:r>
          </a:p>
          <a:p>
            <a:r>
              <a:rPr lang="en-CA" dirty="0" smtClean="0"/>
              <a:t>-	Good pain – Bad pain (Tom)</a:t>
            </a:r>
          </a:p>
          <a:p>
            <a:r>
              <a:rPr lang="en-CA" dirty="0" smtClean="0"/>
              <a:t>-	Too tired – try 1 minute (Diane)</a:t>
            </a:r>
          </a:p>
          <a:p>
            <a:r>
              <a:rPr lang="en-CA" dirty="0" smtClean="0"/>
              <a:t>-	By yourself, Bring a friend – find a friend, In a group (Diane)</a:t>
            </a:r>
          </a:p>
          <a:p>
            <a:endParaRPr lang="en-CA" dirty="0" smtClean="0"/>
          </a:p>
          <a:p>
            <a:r>
              <a:rPr lang="en-CA" dirty="0" smtClean="0"/>
              <a:t>6.	Annual Physicals (Tom)</a:t>
            </a:r>
          </a:p>
          <a:p>
            <a:r>
              <a:rPr lang="en-CA" dirty="0" smtClean="0"/>
              <a:t>-	Early Identification</a:t>
            </a:r>
          </a:p>
          <a:p>
            <a:r>
              <a:rPr lang="en-CA" dirty="0" smtClean="0"/>
              <a:t>-	High Risk areas</a:t>
            </a:r>
          </a:p>
          <a:p>
            <a:r>
              <a:rPr lang="en-CA" dirty="0" smtClean="0"/>
              <a:t>-	Medication Reviews</a:t>
            </a:r>
          </a:p>
          <a:p>
            <a:r>
              <a:rPr lang="en-CA" dirty="0" smtClean="0"/>
              <a:t>-	Prevention</a:t>
            </a:r>
          </a:p>
          <a:p>
            <a:r>
              <a:rPr lang="en-CA" dirty="0" smtClean="0"/>
              <a:t>-	Fears and ways to reduce them (know what and why, social stories, </a:t>
            </a:r>
            <a:r>
              <a:rPr lang="en-CA" dirty="0" err="1" smtClean="0"/>
              <a:t>utube</a:t>
            </a:r>
            <a:r>
              <a:rPr lang="en-CA" dirty="0" smtClean="0"/>
              <a:t> videos, relaxation strategies)</a:t>
            </a:r>
          </a:p>
          <a:p>
            <a:endParaRPr lang="en-CA" dirty="0" smtClean="0"/>
          </a:p>
          <a:p>
            <a:r>
              <a:rPr lang="en-CA" dirty="0" smtClean="0"/>
              <a:t>7.	Plain Language Sleep (Diane)</a:t>
            </a:r>
          </a:p>
          <a:p>
            <a:r>
              <a:rPr lang="en-CA" dirty="0" smtClean="0"/>
              <a:t>-	8 hours a night – vote / guess how many hours – does it need to be in a row</a:t>
            </a:r>
          </a:p>
          <a:p>
            <a:r>
              <a:rPr lang="en-CA" dirty="0" smtClean="0"/>
              <a:t>-	Less caffeine, less </a:t>
            </a:r>
            <a:r>
              <a:rPr lang="en-CA" dirty="0" err="1" smtClean="0"/>
              <a:t>stim</a:t>
            </a:r>
            <a:r>
              <a:rPr lang="en-CA" dirty="0" smtClean="0"/>
              <a:t> (electronics) in bedroom, more exercise, no pills</a:t>
            </a:r>
          </a:p>
          <a:p>
            <a:endParaRPr lang="en-CA" dirty="0" smtClean="0"/>
          </a:p>
          <a:p>
            <a:r>
              <a:rPr lang="en-CA" dirty="0" smtClean="0"/>
              <a:t>8.	Questions / Comments (Tom and Diane)</a:t>
            </a:r>
          </a:p>
          <a:p>
            <a:endParaRPr lang="en-CA" dirty="0" smtClean="0"/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6161D5-3222-4522-93ED-348612CC7891}" type="slidenum">
              <a:rPr lang="en-CA" smtClean="0"/>
              <a:t>15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6896201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Plain Language Diet (Tom &amp; Diane)</a:t>
            </a:r>
          </a:p>
          <a:p>
            <a:r>
              <a:rPr lang="en-CA" dirty="0" smtClean="0"/>
              <a:t>-	Canadian Food Guide – where to find it (Tom) – how do we know what and how much to eat.</a:t>
            </a:r>
          </a:p>
          <a:p>
            <a:r>
              <a:rPr lang="en-CA" dirty="0" smtClean="0"/>
              <a:t>-	8 glasses of water per day (why) (Diane) – build Q’s but get ready if there is no answer.</a:t>
            </a:r>
          </a:p>
          <a:p>
            <a:r>
              <a:rPr lang="en-CA" dirty="0" smtClean="0"/>
              <a:t>-	At least 7 fruits and veggies (why) (Tom) what are their favorite fruits veggies </a:t>
            </a:r>
          </a:p>
          <a:p>
            <a:r>
              <a:rPr lang="en-CA" dirty="0" smtClean="0"/>
              <a:t>-	Portion / plate size (Diane) – Tom will bring two different sized plates</a:t>
            </a:r>
          </a:p>
          <a:p>
            <a:r>
              <a:rPr lang="en-CA" dirty="0" smtClean="0"/>
              <a:t>-	Preparation method (deep fried fish versus baked fish) (Tom)</a:t>
            </a:r>
          </a:p>
          <a:p>
            <a:r>
              <a:rPr lang="en-CA" dirty="0" smtClean="0"/>
              <a:t>-	Marketing Tricks (Hamburgers – low fat Muffins) (Tom) (show photo’s) (hold vote on what food’s from a list are healthier)</a:t>
            </a:r>
          </a:p>
          <a:p>
            <a:r>
              <a:rPr lang="en-CA" dirty="0" smtClean="0"/>
              <a:t>-	Snacks – reward – everything in moderation (Diane) – Q Is it ever OK to eat cake, chocolate bars</a:t>
            </a:r>
          </a:p>
          <a:p>
            <a:r>
              <a:rPr lang="en-CA" dirty="0" smtClean="0"/>
              <a:t>-	Sugar’s in common drinks (Diane) Guess / vote how many spoon </a:t>
            </a:r>
            <a:r>
              <a:rPr lang="en-CA" dirty="0" err="1" smtClean="0"/>
              <a:t>fulls</a:t>
            </a:r>
            <a:r>
              <a:rPr lang="en-CA" dirty="0" smtClean="0"/>
              <a:t> of sugar in each drink</a:t>
            </a:r>
          </a:p>
          <a:p>
            <a:r>
              <a:rPr lang="en-CA" dirty="0" smtClean="0"/>
              <a:t>-	Reading Labels - first couple of ingredients are important – look at calories, fat, sugar, sodium, &amp; fibre (Tom)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6161D5-3222-4522-93ED-348612CC7891}" type="slidenum">
              <a:rPr lang="en-CA" smtClean="0"/>
              <a:t>16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682364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Plain Language Diet (Tom &amp; Diane)</a:t>
            </a:r>
          </a:p>
          <a:p>
            <a:r>
              <a:rPr lang="en-CA" dirty="0" smtClean="0"/>
              <a:t>-	Canadian Food Guide – where to find it (Tom) – how do we know what and how much to eat.</a:t>
            </a:r>
          </a:p>
          <a:p>
            <a:r>
              <a:rPr lang="en-CA" dirty="0" smtClean="0"/>
              <a:t>-	8 glasses of water per day (why) (Diane) – build Q’s but get ready if there is no answer.</a:t>
            </a:r>
          </a:p>
          <a:p>
            <a:r>
              <a:rPr lang="en-CA" dirty="0" smtClean="0"/>
              <a:t>-	At least 7 fruits and veggies (why) (Tom) what are their favorite fruits veggies </a:t>
            </a:r>
          </a:p>
          <a:p>
            <a:r>
              <a:rPr lang="en-CA" dirty="0" smtClean="0"/>
              <a:t>-	Portion / plate size (Diane) – Tom will bring two different sized plates</a:t>
            </a:r>
          </a:p>
          <a:p>
            <a:r>
              <a:rPr lang="en-CA" dirty="0" smtClean="0"/>
              <a:t>-	Preparation method (deep fried fish versus baked fish) (Tom)</a:t>
            </a:r>
          </a:p>
          <a:p>
            <a:r>
              <a:rPr lang="en-CA" dirty="0" smtClean="0"/>
              <a:t>-	Marketing Tricks (Hamburgers – low fat Muffins) (Tom) (show photo’s) (hold vote on what food’s from a list are healthier)</a:t>
            </a:r>
          </a:p>
          <a:p>
            <a:r>
              <a:rPr lang="en-CA" dirty="0" smtClean="0"/>
              <a:t>-	Snacks – reward – everything in moderation (Diane) – Q Is it ever OK to eat cake, chocolate bars</a:t>
            </a:r>
          </a:p>
          <a:p>
            <a:r>
              <a:rPr lang="en-CA" dirty="0" smtClean="0"/>
              <a:t>-	Sugar’s in common drinks (Diane) Guess / vote how many spoon </a:t>
            </a:r>
            <a:r>
              <a:rPr lang="en-CA" dirty="0" err="1" smtClean="0"/>
              <a:t>fulls</a:t>
            </a:r>
            <a:r>
              <a:rPr lang="en-CA" dirty="0" smtClean="0"/>
              <a:t> of sugar in each drink</a:t>
            </a:r>
          </a:p>
          <a:p>
            <a:r>
              <a:rPr lang="en-CA" dirty="0" smtClean="0"/>
              <a:t>-	Reading Labels - first couple of ingredients are important – look at calories, fat, sugar, sodium, &amp; fibre (Tom)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6161D5-3222-4522-93ED-348612CC7891}" type="slidenum">
              <a:rPr lang="en-CA" smtClean="0"/>
              <a:t>17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6823644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Plain Language Diet (Tom &amp; Diane)</a:t>
            </a:r>
          </a:p>
          <a:p>
            <a:r>
              <a:rPr lang="en-CA" dirty="0" smtClean="0"/>
              <a:t>-	Canadian Food Guide – where to find it (Tom) – how do we know what and how much to eat.</a:t>
            </a:r>
          </a:p>
          <a:p>
            <a:r>
              <a:rPr lang="en-CA" dirty="0" smtClean="0"/>
              <a:t>-	8 glasses of water per day (why) (Diane) – build Q’s but get ready if there is no answer.</a:t>
            </a:r>
          </a:p>
          <a:p>
            <a:r>
              <a:rPr lang="en-CA" dirty="0" smtClean="0"/>
              <a:t>-	At least 7 fruits and veggies (why) (Tom) what are their favorite fruits veggies </a:t>
            </a:r>
          </a:p>
          <a:p>
            <a:r>
              <a:rPr lang="en-CA" dirty="0" smtClean="0"/>
              <a:t>-	Portion / plate size (Diane) – Tom will bring two different sized plates</a:t>
            </a:r>
          </a:p>
          <a:p>
            <a:r>
              <a:rPr lang="en-CA" dirty="0" smtClean="0"/>
              <a:t>-	Preparation method (deep fried fish versus baked fish) (Tom)</a:t>
            </a:r>
          </a:p>
          <a:p>
            <a:r>
              <a:rPr lang="en-CA" dirty="0" smtClean="0"/>
              <a:t>-	Marketing Tricks (Hamburgers – low fat Muffins) (Tom) (show photo’s) (hold vote on what food’s from a list are healthier)</a:t>
            </a:r>
          </a:p>
          <a:p>
            <a:r>
              <a:rPr lang="en-CA" dirty="0" smtClean="0"/>
              <a:t>-	Snacks – reward – everything in moderation (Diane) – Q Is it ever OK to eat cake, chocolate bars</a:t>
            </a:r>
          </a:p>
          <a:p>
            <a:r>
              <a:rPr lang="en-CA" dirty="0" smtClean="0"/>
              <a:t>-	Sugar’s in common drinks (Diane) Guess / vote how many spoons of sugar in each drink</a:t>
            </a:r>
          </a:p>
          <a:p>
            <a:r>
              <a:rPr lang="en-CA" dirty="0" smtClean="0"/>
              <a:t>-	Reading Labels - first couple of ingredients are important – look at calories, fat, sugar, sodium, &amp; fibre (Tom)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6161D5-3222-4522-93ED-348612CC7891}" type="slidenum">
              <a:rPr lang="en-CA" smtClean="0"/>
              <a:t>18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6823644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Plain Language Diet (Tom &amp; Diane)</a:t>
            </a:r>
          </a:p>
          <a:p>
            <a:r>
              <a:rPr lang="en-CA" dirty="0" smtClean="0"/>
              <a:t>-	Canadian Food Guide – where to find it (Tom) – how do we know what and how much to eat.</a:t>
            </a:r>
          </a:p>
          <a:p>
            <a:r>
              <a:rPr lang="en-CA" dirty="0" smtClean="0"/>
              <a:t>-	8 glasses of water per day (why) (Diane) – build Q’s but get ready if there is no answer.</a:t>
            </a:r>
          </a:p>
          <a:p>
            <a:r>
              <a:rPr lang="en-CA" dirty="0" smtClean="0"/>
              <a:t>-	At least 7 fruits and veggies (why) (Tom) what are their favorite fruits veggies </a:t>
            </a:r>
          </a:p>
          <a:p>
            <a:r>
              <a:rPr lang="en-CA" dirty="0" smtClean="0"/>
              <a:t>-	Portion / plate size (Diane) – Tom will bring two different sized plates</a:t>
            </a:r>
          </a:p>
          <a:p>
            <a:r>
              <a:rPr lang="en-CA" dirty="0" smtClean="0"/>
              <a:t>-	Preparation method (deep fried fish versus baked fish) (Tom)</a:t>
            </a:r>
          </a:p>
          <a:p>
            <a:r>
              <a:rPr lang="en-CA" dirty="0" smtClean="0"/>
              <a:t>-	Marketing Tricks (Hamburgers – low fat Muffins) (Tom) (show photo’s) (hold vote on what food’s from a list are healthier)</a:t>
            </a:r>
          </a:p>
          <a:p>
            <a:r>
              <a:rPr lang="en-CA" dirty="0" smtClean="0"/>
              <a:t>-	Snacks – reward – everything in moderation (Diane) – Q Is it ever OK to eat cake, chocolate bars</a:t>
            </a:r>
          </a:p>
          <a:p>
            <a:r>
              <a:rPr lang="en-CA" dirty="0" smtClean="0"/>
              <a:t>-	Sugar’s in common drinks (Diane) Guess / vote how many spoon </a:t>
            </a:r>
            <a:r>
              <a:rPr lang="en-CA" dirty="0" err="1" smtClean="0"/>
              <a:t>fulls</a:t>
            </a:r>
            <a:r>
              <a:rPr lang="en-CA" dirty="0" smtClean="0"/>
              <a:t> of sugar in each drink</a:t>
            </a:r>
          </a:p>
          <a:p>
            <a:r>
              <a:rPr lang="en-CA" dirty="0" smtClean="0"/>
              <a:t>-	Reading Labels - first couple of ingredients are important – look at calories, fat, sugar, sodium, &amp; fibre (Tom)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6161D5-3222-4522-93ED-348612CC7891}" type="slidenum">
              <a:rPr lang="en-CA" smtClean="0">
                <a:solidFill>
                  <a:prstClr val="black"/>
                </a:solidFill>
              </a:rPr>
              <a:pPr/>
              <a:t>19</a:t>
            </a:fld>
            <a:endParaRPr lang="en-C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823644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Plain Language Diet (Tom &amp; Diane)</a:t>
            </a:r>
          </a:p>
          <a:p>
            <a:r>
              <a:rPr lang="en-CA" dirty="0" smtClean="0"/>
              <a:t>-	Canadian Food Guide – where to find it (Tom) – how do we know what and how much to eat.</a:t>
            </a:r>
          </a:p>
          <a:p>
            <a:r>
              <a:rPr lang="en-CA" dirty="0" smtClean="0"/>
              <a:t>-	8 glasses of water per day (why) (Diane) – build Q’s but get ready if there is no answer.</a:t>
            </a:r>
          </a:p>
          <a:p>
            <a:r>
              <a:rPr lang="en-CA" dirty="0" smtClean="0"/>
              <a:t>-	At least 7 fruits and veggies (why) (Tom) what are their favorite fruits veggies </a:t>
            </a:r>
          </a:p>
          <a:p>
            <a:r>
              <a:rPr lang="en-CA" dirty="0" smtClean="0"/>
              <a:t>-	Portion / plate size (Diane) – Tom will bring two different sized plates</a:t>
            </a:r>
          </a:p>
          <a:p>
            <a:r>
              <a:rPr lang="en-CA" dirty="0" smtClean="0"/>
              <a:t>-	Preparation method (deep fried fish versus baked fish) (Tom)</a:t>
            </a:r>
          </a:p>
          <a:p>
            <a:r>
              <a:rPr lang="en-CA" dirty="0" smtClean="0"/>
              <a:t>-	Marketing Tricks (Hamburgers – low fat Muffins) (Tom) (show photo’s) (hold vote on what food’s from a list are healthier)</a:t>
            </a:r>
          </a:p>
          <a:p>
            <a:r>
              <a:rPr lang="en-CA" dirty="0" smtClean="0"/>
              <a:t>-	Snacks – reward – everything in moderation (Diane) – Q Is it ever OK to eat cake, chocolate bars</a:t>
            </a:r>
          </a:p>
          <a:p>
            <a:r>
              <a:rPr lang="en-CA" dirty="0" smtClean="0"/>
              <a:t>-	Sugar’s in common drinks (Diane) Guess / vote how many spoon </a:t>
            </a:r>
            <a:r>
              <a:rPr lang="en-CA" dirty="0" err="1" smtClean="0"/>
              <a:t>fulls</a:t>
            </a:r>
            <a:r>
              <a:rPr lang="en-CA" dirty="0" smtClean="0"/>
              <a:t> of sugar in each drink</a:t>
            </a:r>
          </a:p>
          <a:p>
            <a:r>
              <a:rPr lang="en-CA" dirty="0" smtClean="0"/>
              <a:t>-	Reading Labels - first couple of ingredients are important – look at calories, fat, sugar, sodium, &amp; fibre (Tom)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6161D5-3222-4522-93ED-348612CC7891}" type="slidenum">
              <a:rPr lang="en-CA" smtClean="0">
                <a:solidFill>
                  <a:prstClr val="black"/>
                </a:solidFill>
              </a:rPr>
              <a:pPr/>
              <a:t>20</a:t>
            </a:fld>
            <a:endParaRPr lang="en-C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823644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Plain Language Diet (Tom &amp; Diane)</a:t>
            </a:r>
          </a:p>
          <a:p>
            <a:r>
              <a:rPr lang="en-CA" dirty="0" smtClean="0"/>
              <a:t>-	Canadian Food Guide – where to find it (Tom) – how do we know what and how much to eat.</a:t>
            </a:r>
          </a:p>
          <a:p>
            <a:r>
              <a:rPr lang="en-CA" dirty="0" smtClean="0"/>
              <a:t>-	8 glasses of water per day (why) (Diane) – build Q’s but get ready if there is no answer.</a:t>
            </a:r>
          </a:p>
          <a:p>
            <a:r>
              <a:rPr lang="en-CA" dirty="0" smtClean="0"/>
              <a:t>-	At least 7 fruits and veggies (why) (Tom) what are their favorite fruits veggies </a:t>
            </a:r>
          </a:p>
          <a:p>
            <a:r>
              <a:rPr lang="en-CA" dirty="0" smtClean="0"/>
              <a:t>-	Portion / plate size (Diane) – Tom will bring two different sized plates</a:t>
            </a:r>
          </a:p>
          <a:p>
            <a:r>
              <a:rPr lang="en-CA" dirty="0" smtClean="0"/>
              <a:t>-	Preparation method (deep fried fish versus baked fish) (Tom)</a:t>
            </a:r>
          </a:p>
          <a:p>
            <a:r>
              <a:rPr lang="en-CA" dirty="0" smtClean="0"/>
              <a:t>-	Marketing Tricks (Hamburgers – low fat Muffins) (Tom) (show photo’s) (hold vote on what food’s from a list are healthier)</a:t>
            </a:r>
          </a:p>
          <a:p>
            <a:r>
              <a:rPr lang="en-CA" dirty="0" smtClean="0"/>
              <a:t>-	Snacks – reward – everything in moderation (Diane) – Q Is it ever OK to eat cake, chocolate bars</a:t>
            </a:r>
          </a:p>
          <a:p>
            <a:r>
              <a:rPr lang="en-CA" dirty="0" smtClean="0"/>
              <a:t>-	Sugar’s in common drinks (Diane) Guess / vote how many spoon </a:t>
            </a:r>
            <a:r>
              <a:rPr lang="en-CA" dirty="0" err="1" smtClean="0"/>
              <a:t>fulls</a:t>
            </a:r>
            <a:r>
              <a:rPr lang="en-CA" dirty="0" smtClean="0"/>
              <a:t> of sugar in each drink</a:t>
            </a:r>
          </a:p>
          <a:p>
            <a:r>
              <a:rPr lang="en-CA" dirty="0" smtClean="0"/>
              <a:t>-	Reading Labels - first couple of ingredients are important – look at calories, fat, sugar, sodium, &amp; fibre (Tom)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6161D5-3222-4522-93ED-348612CC7891}" type="slidenum">
              <a:rPr lang="en-CA" smtClean="0">
                <a:solidFill>
                  <a:prstClr val="black"/>
                </a:solidFill>
              </a:rPr>
              <a:pPr/>
              <a:t>21</a:t>
            </a:fld>
            <a:endParaRPr lang="en-C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823644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Plain Language Diet (Tom &amp; Diane)</a:t>
            </a:r>
          </a:p>
          <a:p>
            <a:r>
              <a:rPr lang="en-CA" dirty="0" smtClean="0"/>
              <a:t>-	Canadian Food Guide – where to find it (Tom) – how do we know what and how much to eat.</a:t>
            </a:r>
          </a:p>
          <a:p>
            <a:r>
              <a:rPr lang="en-CA" dirty="0" smtClean="0"/>
              <a:t>-	8 glasses of water per day (why) (Diane) – build Q’s but get ready if there is no answer.</a:t>
            </a:r>
          </a:p>
          <a:p>
            <a:r>
              <a:rPr lang="en-CA" dirty="0" smtClean="0"/>
              <a:t>-	At least 7 fruits and veggies (why) (Tom) what are their favorite fruits veggies </a:t>
            </a:r>
          </a:p>
          <a:p>
            <a:r>
              <a:rPr lang="en-CA" dirty="0" smtClean="0"/>
              <a:t>-	Portion / plate size (Diane) – Tom will bring two different sized plates</a:t>
            </a:r>
          </a:p>
          <a:p>
            <a:r>
              <a:rPr lang="en-CA" dirty="0" smtClean="0"/>
              <a:t>-	Preparation method (deep fried fish versus baked fish) (Tom)</a:t>
            </a:r>
          </a:p>
          <a:p>
            <a:r>
              <a:rPr lang="en-CA" dirty="0" smtClean="0"/>
              <a:t>-	Marketing Tricks (Hamburgers – low fat Muffins) (Tom) (show photo’s) (hold vote on what food’s from a list are healthier)</a:t>
            </a:r>
          </a:p>
          <a:p>
            <a:r>
              <a:rPr lang="en-CA" dirty="0" smtClean="0"/>
              <a:t>-	Snacks – reward – everything in moderation (Diane) – Q Is it ever OK to eat cake, chocolate bars</a:t>
            </a:r>
          </a:p>
          <a:p>
            <a:r>
              <a:rPr lang="en-CA" dirty="0" smtClean="0"/>
              <a:t>-	Sugar’s in common drinks (Diane) Guess / vote how many spoon </a:t>
            </a:r>
            <a:r>
              <a:rPr lang="en-CA" dirty="0" err="1" smtClean="0"/>
              <a:t>fulls</a:t>
            </a:r>
            <a:r>
              <a:rPr lang="en-CA" dirty="0" smtClean="0"/>
              <a:t> of sugar in each drink</a:t>
            </a:r>
          </a:p>
          <a:p>
            <a:r>
              <a:rPr lang="en-CA" dirty="0" smtClean="0"/>
              <a:t>-	Reading Labels - first couple of ingredients are important – look at calories, fat, sugar, sodium, &amp; fibre (Tom)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6161D5-3222-4522-93ED-348612CC7891}" type="slidenum">
              <a:rPr lang="en-CA" smtClean="0">
                <a:solidFill>
                  <a:prstClr val="black"/>
                </a:solidFill>
              </a:rPr>
              <a:pPr/>
              <a:t>22</a:t>
            </a:fld>
            <a:endParaRPr lang="en-C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82364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Tom Archer (SNSC) and participants from a healthy exercise and diet program will lead a discussion on three key elements of healthy living: healthy meals, regular exercise, &amp; health checkups. It may surprise people to learn simple strategies to live a longer and better life. Come and find out if eating fish and muffins are always healthier.</a:t>
            </a:r>
          </a:p>
          <a:p>
            <a:endParaRPr lang="en-CA" dirty="0" smtClean="0"/>
          </a:p>
          <a:p>
            <a:r>
              <a:rPr lang="en-CA" dirty="0" smtClean="0"/>
              <a:t>1.	Introductions (Diane to introduce herself and Tom)</a:t>
            </a:r>
          </a:p>
          <a:p>
            <a:endParaRPr lang="en-CA" dirty="0" smtClean="0"/>
          </a:p>
          <a:p>
            <a:r>
              <a:rPr lang="en-CA" dirty="0" smtClean="0"/>
              <a:t>2.	Objectives: (Tom) – Ask participants what they think is important in getting &amp; Staying Healthy </a:t>
            </a:r>
          </a:p>
          <a:p>
            <a:r>
              <a:rPr lang="en-CA" dirty="0" smtClean="0"/>
              <a:t>-	Why is there a Health Matters Program </a:t>
            </a:r>
          </a:p>
          <a:p>
            <a:r>
              <a:rPr lang="en-CA" dirty="0" smtClean="0"/>
              <a:t>-	Plain Language Diet</a:t>
            </a:r>
          </a:p>
          <a:p>
            <a:r>
              <a:rPr lang="en-CA" dirty="0" smtClean="0"/>
              <a:t>-	Plain Language Exercise</a:t>
            </a:r>
          </a:p>
          <a:p>
            <a:r>
              <a:rPr lang="en-CA" dirty="0" smtClean="0"/>
              <a:t>-	Plain Language Annual Physicals</a:t>
            </a:r>
          </a:p>
          <a:p>
            <a:r>
              <a:rPr lang="en-CA" dirty="0" smtClean="0"/>
              <a:t>-	Plain Language Sleep</a:t>
            </a:r>
          </a:p>
          <a:p>
            <a:endParaRPr lang="en-CA" dirty="0" smtClean="0"/>
          </a:p>
          <a:p>
            <a:r>
              <a:rPr lang="en-CA" dirty="0" smtClean="0"/>
              <a:t>3.	Health Matters was started because of facts: (Tom)</a:t>
            </a:r>
          </a:p>
          <a:p>
            <a:r>
              <a:rPr lang="en-CA" dirty="0" smtClean="0"/>
              <a:t>-	2X Medical Health Issues</a:t>
            </a:r>
          </a:p>
          <a:p>
            <a:r>
              <a:rPr lang="en-CA" dirty="0" smtClean="0"/>
              <a:t>-	4X preventable death</a:t>
            </a:r>
          </a:p>
          <a:p>
            <a:r>
              <a:rPr lang="en-CA" dirty="0" smtClean="0"/>
              <a:t>-	Family History Genetics cannot be controlled therefore we can only work of lifestyle choices. 3 Main factors would improve health, everyone’s health: 1. Healthy eating, 2. Regular physical Exercise, 3. Annual physicals and 3 month medication reviews – Tom ask participants what would improve health</a:t>
            </a:r>
          </a:p>
          <a:p>
            <a:endParaRPr lang="en-CA" dirty="0" smtClean="0"/>
          </a:p>
          <a:p>
            <a:r>
              <a:rPr lang="en-CA" dirty="0" smtClean="0"/>
              <a:t>4.	Plain Language Diet (Tom &amp; Diane)</a:t>
            </a:r>
          </a:p>
          <a:p>
            <a:r>
              <a:rPr lang="en-CA" dirty="0" smtClean="0"/>
              <a:t>-	Canadian Food Guide – where to find it (Tom) – how do we know what and how much to eat.</a:t>
            </a:r>
          </a:p>
          <a:p>
            <a:r>
              <a:rPr lang="en-CA" dirty="0" smtClean="0"/>
              <a:t>-	8 glasses of water per day (why) (Diane) – build Q’s but get ready if there is no answer.</a:t>
            </a:r>
          </a:p>
          <a:p>
            <a:r>
              <a:rPr lang="en-CA" dirty="0" smtClean="0"/>
              <a:t>-	At least 7 fruits and veggies (why) (Tom) what are their favorite fruits veggies </a:t>
            </a:r>
          </a:p>
          <a:p>
            <a:r>
              <a:rPr lang="en-CA" dirty="0" smtClean="0"/>
              <a:t>-	Portion / plate size (Diane) – Tom will bring two different sized plates</a:t>
            </a:r>
          </a:p>
          <a:p>
            <a:r>
              <a:rPr lang="en-CA" dirty="0" smtClean="0"/>
              <a:t>-	Preparation method (deep fried fish versus baked fish) (Tom)</a:t>
            </a:r>
          </a:p>
          <a:p>
            <a:r>
              <a:rPr lang="en-CA" dirty="0" smtClean="0"/>
              <a:t>-	Marketing Tricks (Hamburgers – low fat Muffins) (Tom) (show photo’s) (hold vote on what food’s from a list are healthier)</a:t>
            </a:r>
          </a:p>
          <a:p>
            <a:r>
              <a:rPr lang="en-CA" dirty="0" smtClean="0"/>
              <a:t>-	Snacks – reward – everything in moderation (Diane) – Q Is it ever OK to eat cake, chocolate bars</a:t>
            </a:r>
          </a:p>
          <a:p>
            <a:r>
              <a:rPr lang="en-CA" dirty="0" smtClean="0"/>
              <a:t>-	Sugar’s in common drinks (Diane) Guess / vote how many spoon </a:t>
            </a:r>
            <a:r>
              <a:rPr lang="en-CA" dirty="0" err="1" smtClean="0"/>
              <a:t>fulls</a:t>
            </a:r>
            <a:r>
              <a:rPr lang="en-CA" dirty="0" smtClean="0"/>
              <a:t> of sugar in each drink</a:t>
            </a:r>
          </a:p>
          <a:p>
            <a:r>
              <a:rPr lang="en-CA" dirty="0" smtClean="0"/>
              <a:t>-	Reading Labels - first couple of ingredients are important – look at calories, fat, sugar, sodium, &amp; fibre (Tom)</a:t>
            </a:r>
          </a:p>
          <a:p>
            <a:endParaRPr lang="en-CA" dirty="0" smtClean="0"/>
          </a:p>
          <a:p>
            <a:r>
              <a:rPr lang="en-CA" dirty="0" smtClean="0"/>
              <a:t>5.	Plain Language Exercise</a:t>
            </a:r>
          </a:p>
          <a:p>
            <a:r>
              <a:rPr lang="en-CA" dirty="0" smtClean="0"/>
              <a:t>-	Stretch, warm up aerobic, cool down (Tom)</a:t>
            </a:r>
          </a:p>
          <a:p>
            <a:r>
              <a:rPr lang="en-CA" dirty="0" smtClean="0"/>
              <a:t>-	20 minutes a day of aerobic (Diane)</a:t>
            </a:r>
          </a:p>
          <a:p>
            <a:r>
              <a:rPr lang="en-CA" dirty="0" smtClean="0"/>
              <a:t>-	Low cost (Diane)</a:t>
            </a:r>
          </a:p>
          <a:p>
            <a:r>
              <a:rPr lang="en-CA" dirty="0" smtClean="0"/>
              <a:t>-	Good pain – Bad pain (Tom)</a:t>
            </a:r>
          </a:p>
          <a:p>
            <a:r>
              <a:rPr lang="en-CA" dirty="0" smtClean="0"/>
              <a:t>-	Too tired – try 1 minute (Diane)</a:t>
            </a:r>
          </a:p>
          <a:p>
            <a:r>
              <a:rPr lang="en-CA" dirty="0" smtClean="0"/>
              <a:t>-	By yourself, Bring a friend – find a friend, In a group (Diane)</a:t>
            </a:r>
          </a:p>
          <a:p>
            <a:endParaRPr lang="en-CA" dirty="0" smtClean="0"/>
          </a:p>
          <a:p>
            <a:r>
              <a:rPr lang="en-CA" dirty="0" smtClean="0"/>
              <a:t>6.	Annual Physicals (Tom)</a:t>
            </a:r>
          </a:p>
          <a:p>
            <a:r>
              <a:rPr lang="en-CA" dirty="0" smtClean="0"/>
              <a:t>-	Early Identification</a:t>
            </a:r>
          </a:p>
          <a:p>
            <a:r>
              <a:rPr lang="en-CA" dirty="0" smtClean="0"/>
              <a:t>-	High Risk areas</a:t>
            </a:r>
          </a:p>
          <a:p>
            <a:r>
              <a:rPr lang="en-CA" dirty="0" smtClean="0"/>
              <a:t>-	Medication Reviews</a:t>
            </a:r>
          </a:p>
          <a:p>
            <a:r>
              <a:rPr lang="en-CA" dirty="0" smtClean="0"/>
              <a:t>-	Prevention</a:t>
            </a:r>
          </a:p>
          <a:p>
            <a:r>
              <a:rPr lang="en-CA" dirty="0" smtClean="0"/>
              <a:t>-	Fears and ways to reduce them (know what and why, social stories, </a:t>
            </a:r>
            <a:r>
              <a:rPr lang="en-CA" dirty="0" err="1" smtClean="0"/>
              <a:t>utube</a:t>
            </a:r>
            <a:r>
              <a:rPr lang="en-CA" dirty="0" smtClean="0"/>
              <a:t> videos, relaxation strategies)</a:t>
            </a:r>
          </a:p>
          <a:p>
            <a:endParaRPr lang="en-CA" dirty="0" smtClean="0"/>
          </a:p>
          <a:p>
            <a:r>
              <a:rPr lang="en-CA" dirty="0" smtClean="0"/>
              <a:t>7.	Plain Language Sleep (Diane)</a:t>
            </a:r>
          </a:p>
          <a:p>
            <a:r>
              <a:rPr lang="en-CA" dirty="0" smtClean="0"/>
              <a:t>-	8 hours a night – vote / guess how many hours – does it need to be in a row</a:t>
            </a:r>
          </a:p>
          <a:p>
            <a:r>
              <a:rPr lang="en-CA" dirty="0" smtClean="0"/>
              <a:t>-	Less caffeine, less </a:t>
            </a:r>
            <a:r>
              <a:rPr lang="en-CA" dirty="0" err="1" smtClean="0"/>
              <a:t>stim</a:t>
            </a:r>
            <a:r>
              <a:rPr lang="en-CA" dirty="0" smtClean="0"/>
              <a:t> (electronics) in bedroom, more exercise, no pills</a:t>
            </a:r>
          </a:p>
          <a:p>
            <a:endParaRPr lang="en-CA" dirty="0" smtClean="0"/>
          </a:p>
          <a:p>
            <a:r>
              <a:rPr lang="en-CA" dirty="0" smtClean="0"/>
              <a:t>8.	Questions / Comments (Tom and Diane)</a:t>
            </a:r>
          </a:p>
          <a:p>
            <a:endParaRPr lang="en-CA" dirty="0" smtClean="0"/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6161D5-3222-4522-93ED-348612CC7891}" type="slidenum">
              <a:rPr lang="en-CA" smtClean="0"/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6896201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Plain Language Diet (Tom &amp; Diane)</a:t>
            </a:r>
          </a:p>
          <a:p>
            <a:r>
              <a:rPr lang="en-CA" dirty="0" smtClean="0"/>
              <a:t>-	Canadian Food Guide – where to find it (Tom) – how do we know what and how much to eat.</a:t>
            </a:r>
          </a:p>
          <a:p>
            <a:r>
              <a:rPr lang="en-CA" dirty="0" smtClean="0"/>
              <a:t>-	8 glasses of water per day (why) (Diane) – build Q’s but get ready if there is no answer.</a:t>
            </a:r>
          </a:p>
          <a:p>
            <a:r>
              <a:rPr lang="en-CA" dirty="0" smtClean="0"/>
              <a:t>-	At least 7 fruits and veggies (why) (Tom) what are their favorite fruits veggies </a:t>
            </a:r>
          </a:p>
          <a:p>
            <a:r>
              <a:rPr lang="en-CA" dirty="0" smtClean="0"/>
              <a:t>-	Portion / plate size (Diane) – Tom will bring two different sized plates</a:t>
            </a:r>
          </a:p>
          <a:p>
            <a:r>
              <a:rPr lang="en-CA" dirty="0" smtClean="0"/>
              <a:t>-	Preparation method (deep fried fish versus baked fish) (Tom)</a:t>
            </a:r>
          </a:p>
          <a:p>
            <a:r>
              <a:rPr lang="en-CA" dirty="0" smtClean="0"/>
              <a:t>-	Marketing Tricks (Hamburgers – low fat Muffins) (Tom) (show photo’s) (hold vote on what food’s from a list are healthier)</a:t>
            </a:r>
          </a:p>
          <a:p>
            <a:r>
              <a:rPr lang="en-CA" dirty="0" smtClean="0"/>
              <a:t>-	Snacks – reward – everything in moderation (Diane) – Q Is it ever OK to eat cake, chocolate bars</a:t>
            </a:r>
          </a:p>
          <a:p>
            <a:r>
              <a:rPr lang="en-CA" dirty="0" smtClean="0"/>
              <a:t>-	Sugar’s in common drinks (Diane) Guess / vote how many spoon </a:t>
            </a:r>
            <a:r>
              <a:rPr lang="en-CA" dirty="0" err="1" smtClean="0"/>
              <a:t>fulls</a:t>
            </a:r>
            <a:r>
              <a:rPr lang="en-CA" dirty="0" smtClean="0"/>
              <a:t> of sugar in each drink</a:t>
            </a:r>
          </a:p>
          <a:p>
            <a:r>
              <a:rPr lang="en-CA" dirty="0" smtClean="0"/>
              <a:t>-	Reading Labels - first couple of ingredients are important – look at calories, fat, sugar, sodium, &amp; fibre (Tom)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6161D5-3222-4522-93ED-348612CC7891}" type="slidenum">
              <a:rPr lang="en-CA" smtClean="0">
                <a:solidFill>
                  <a:prstClr val="black"/>
                </a:solidFill>
              </a:rPr>
              <a:pPr/>
              <a:t>23</a:t>
            </a:fld>
            <a:endParaRPr lang="en-C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823644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Plain Language Diet (Tom &amp; Diane)</a:t>
            </a:r>
          </a:p>
          <a:p>
            <a:r>
              <a:rPr lang="en-CA" dirty="0" smtClean="0"/>
              <a:t>-	Canadian Food Guide – where to find it (Tom) – how do we know what and how much to eat.</a:t>
            </a:r>
          </a:p>
          <a:p>
            <a:r>
              <a:rPr lang="en-CA" dirty="0" smtClean="0"/>
              <a:t>-	8 glasses of water per day (why) (Diane) – build Q’s but get ready if there is no answer.</a:t>
            </a:r>
          </a:p>
          <a:p>
            <a:r>
              <a:rPr lang="en-CA" dirty="0" smtClean="0"/>
              <a:t>-	At least 7 fruits and veggies (why) (Tom) what are their favorite fruits veggies </a:t>
            </a:r>
          </a:p>
          <a:p>
            <a:r>
              <a:rPr lang="en-CA" dirty="0" smtClean="0"/>
              <a:t>-	Portion / plate size (Diane) – Tom will bring two different sized plates</a:t>
            </a:r>
          </a:p>
          <a:p>
            <a:r>
              <a:rPr lang="en-CA" dirty="0" smtClean="0"/>
              <a:t>-	Preparation method (deep fried fish versus baked fish) (Tom)</a:t>
            </a:r>
          </a:p>
          <a:p>
            <a:r>
              <a:rPr lang="en-CA" dirty="0" smtClean="0"/>
              <a:t>-	Marketing Tricks (Hamburgers – low fat Muffins) (Tom) (show photo’s) (hold vote on what food’s from a list are healthier)</a:t>
            </a:r>
          </a:p>
          <a:p>
            <a:r>
              <a:rPr lang="en-CA" dirty="0" smtClean="0"/>
              <a:t>-	Snacks – reward – everything in moderation (Diane) – Q Is it ever OK to eat cake, chocolate bars</a:t>
            </a:r>
          </a:p>
          <a:p>
            <a:r>
              <a:rPr lang="en-CA" dirty="0" smtClean="0"/>
              <a:t>-	Sugar’s in common drinks (Diane) Guess / vote how many spoons of sugar in each drink</a:t>
            </a:r>
          </a:p>
          <a:p>
            <a:r>
              <a:rPr lang="en-CA" dirty="0" smtClean="0"/>
              <a:t>-	Reading Labels - first couple of ingredients are important – look at calories, fat, sugar, sodium, &amp; fibre (Tom)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6161D5-3222-4522-93ED-348612CC7891}" type="slidenum">
              <a:rPr lang="en-CA" smtClean="0"/>
              <a:t>24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6823644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Plain Language Diet (Tom &amp; Diane)</a:t>
            </a:r>
          </a:p>
          <a:p>
            <a:r>
              <a:rPr lang="en-CA" dirty="0" smtClean="0"/>
              <a:t>-	Canadian Food Guide – where to find it (Tom) – how do we know what and how much to eat.</a:t>
            </a:r>
          </a:p>
          <a:p>
            <a:r>
              <a:rPr lang="en-CA" dirty="0" smtClean="0"/>
              <a:t>-	8 glasses of water per day (why) (Diane) – build Q’s but get ready if there is no answer.</a:t>
            </a:r>
          </a:p>
          <a:p>
            <a:r>
              <a:rPr lang="en-CA" dirty="0" smtClean="0"/>
              <a:t>-	At least 7 fruits and veggies (why) (Tom) what are their favorite fruits veggies </a:t>
            </a:r>
          </a:p>
          <a:p>
            <a:r>
              <a:rPr lang="en-CA" dirty="0" smtClean="0"/>
              <a:t>-	Portion / plate size (Diane) – Tom will bring two different sized plates</a:t>
            </a:r>
          </a:p>
          <a:p>
            <a:r>
              <a:rPr lang="en-CA" dirty="0" smtClean="0"/>
              <a:t>-	Preparation method (deep fried fish versus baked fish) (Tom)</a:t>
            </a:r>
          </a:p>
          <a:p>
            <a:r>
              <a:rPr lang="en-CA" dirty="0" smtClean="0"/>
              <a:t>-	Marketing Tricks (Hamburgers – low fat Muffins) (Tom) (show photo’s) (hold vote on what food’s from a list are healthier)</a:t>
            </a:r>
          </a:p>
          <a:p>
            <a:r>
              <a:rPr lang="en-CA" dirty="0" smtClean="0"/>
              <a:t>-	Snacks – reward – everything in moderation (Diane) – Q Is it ever OK to eat cake, chocolate bars</a:t>
            </a:r>
          </a:p>
          <a:p>
            <a:r>
              <a:rPr lang="en-CA" dirty="0" smtClean="0"/>
              <a:t>-	Sugar’s in common drinks (Diane) Guess / vote how many spoon </a:t>
            </a:r>
            <a:r>
              <a:rPr lang="en-CA" dirty="0" err="1" smtClean="0"/>
              <a:t>fulls</a:t>
            </a:r>
            <a:r>
              <a:rPr lang="en-CA" dirty="0" smtClean="0"/>
              <a:t> of sugar in each drink</a:t>
            </a:r>
          </a:p>
          <a:p>
            <a:r>
              <a:rPr lang="en-CA" dirty="0" smtClean="0"/>
              <a:t>-	Reading Labels - first couple of ingredients are important – look at calories, fat, sugar, sodium, &amp; fibre (Tom)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6161D5-3222-4522-93ED-348612CC7891}" type="slidenum">
              <a:rPr lang="en-CA" smtClean="0"/>
              <a:t>25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6823644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Plain Language Diet (Tom &amp; Diane)</a:t>
            </a:r>
          </a:p>
          <a:p>
            <a:r>
              <a:rPr lang="en-CA" dirty="0" smtClean="0"/>
              <a:t>-	Canadian Food Guide – where to find it (Tom) – how do we know what and how much to eat.</a:t>
            </a:r>
          </a:p>
          <a:p>
            <a:r>
              <a:rPr lang="en-CA" dirty="0" smtClean="0"/>
              <a:t>-	8 glasses of water per day (why) (Diane) – build Q’s but get ready if there is no answer.</a:t>
            </a:r>
          </a:p>
          <a:p>
            <a:r>
              <a:rPr lang="en-CA" dirty="0" smtClean="0"/>
              <a:t>-	At least 7 fruits and veggies (why) (Tom) what are their favorite fruits veggies </a:t>
            </a:r>
          </a:p>
          <a:p>
            <a:r>
              <a:rPr lang="en-CA" dirty="0" smtClean="0"/>
              <a:t>-	Portion / plate size (Diane) – Tom will bring two different sized plates</a:t>
            </a:r>
          </a:p>
          <a:p>
            <a:r>
              <a:rPr lang="en-CA" dirty="0" smtClean="0"/>
              <a:t>-	Preparation method (deep fried fish versus baked fish) (Tom)</a:t>
            </a:r>
          </a:p>
          <a:p>
            <a:r>
              <a:rPr lang="en-CA" dirty="0" smtClean="0"/>
              <a:t>-	Marketing Tricks (Hamburgers – low fat Muffins) (Tom) (show photo’s) (hold vote on what food’s from a list are healthier)</a:t>
            </a:r>
          </a:p>
          <a:p>
            <a:r>
              <a:rPr lang="en-CA" dirty="0" smtClean="0"/>
              <a:t>-	Snacks – reward – everything in moderation (Diane) – Q Is it ever OK to eat cake, chocolate bars</a:t>
            </a:r>
          </a:p>
          <a:p>
            <a:r>
              <a:rPr lang="en-CA" dirty="0" smtClean="0"/>
              <a:t>-	Sugar’s in common drinks (Diane) Guess / vote how many spoons of sugar in each drink?</a:t>
            </a:r>
          </a:p>
          <a:p>
            <a:r>
              <a:rPr lang="en-CA" dirty="0" smtClean="0"/>
              <a:t>-	Reading Labels - first couple of ingredients are important – look at calories, fat, sugar, sodium, &amp; fibre (Tom)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6161D5-3222-4522-93ED-348612CC7891}" type="slidenum">
              <a:rPr lang="en-CA" smtClean="0">
                <a:solidFill>
                  <a:prstClr val="black"/>
                </a:solidFill>
              </a:rPr>
              <a:pPr/>
              <a:t>26</a:t>
            </a:fld>
            <a:endParaRPr lang="en-C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823644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Plain Language Diet (Tom &amp; Diane)</a:t>
            </a:r>
          </a:p>
          <a:p>
            <a:r>
              <a:rPr lang="en-CA" dirty="0" smtClean="0"/>
              <a:t>-	Canadian Food Guide – where to find it (Tom) – how do we know what and how much to eat.</a:t>
            </a:r>
          </a:p>
          <a:p>
            <a:r>
              <a:rPr lang="en-CA" dirty="0" smtClean="0"/>
              <a:t>-	8 glasses of water per day (why) (Diane) – build Q’s but get ready if there is no answer.</a:t>
            </a:r>
          </a:p>
          <a:p>
            <a:r>
              <a:rPr lang="en-CA" dirty="0" smtClean="0"/>
              <a:t>-	At least 7 fruits and veggies (why) (Tom) what are their favorite fruits veggies </a:t>
            </a:r>
          </a:p>
          <a:p>
            <a:r>
              <a:rPr lang="en-CA" dirty="0" smtClean="0"/>
              <a:t>-	Portion / plate size (Diane) – Tom will bring two different sized plates</a:t>
            </a:r>
          </a:p>
          <a:p>
            <a:r>
              <a:rPr lang="en-CA" dirty="0" smtClean="0"/>
              <a:t>-	Preparation method (deep fried fish versus baked fish) (Tom)</a:t>
            </a:r>
          </a:p>
          <a:p>
            <a:r>
              <a:rPr lang="en-CA" dirty="0" smtClean="0"/>
              <a:t>-	Marketing Tricks (Hamburgers – low fat Muffins) (Tom) (show photo’s) (hold vote on what food’s from a list are healthier)</a:t>
            </a:r>
          </a:p>
          <a:p>
            <a:r>
              <a:rPr lang="en-CA" dirty="0" smtClean="0"/>
              <a:t>-	Snacks – reward – everything in moderation (Diane) – Q Is it ever OK to eat cake, chocolate bars</a:t>
            </a:r>
          </a:p>
          <a:p>
            <a:r>
              <a:rPr lang="en-CA" dirty="0" smtClean="0"/>
              <a:t>-	Sugar’s in common drinks (Diane) Guess / vote how many spoon </a:t>
            </a:r>
            <a:r>
              <a:rPr lang="en-CA" dirty="0" err="1" smtClean="0"/>
              <a:t>fulls</a:t>
            </a:r>
            <a:r>
              <a:rPr lang="en-CA" dirty="0" smtClean="0"/>
              <a:t> of sugar in each drink</a:t>
            </a:r>
          </a:p>
          <a:p>
            <a:r>
              <a:rPr lang="en-CA" dirty="0" smtClean="0"/>
              <a:t>-	Reading Labels - first couple of ingredients are important – look at calories, fat, sugar, sodium, &amp; fibre (Tom)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6161D5-3222-4522-93ED-348612CC7891}" type="slidenum">
              <a:rPr lang="en-CA" smtClean="0">
                <a:solidFill>
                  <a:prstClr val="black"/>
                </a:solidFill>
              </a:rPr>
              <a:pPr/>
              <a:t>27</a:t>
            </a:fld>
            <a:endParaRPr lang="en-C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823644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Plain Language Diet (Tom &amp; Diane)</a:t>
            </a:r>
          </a:p>
          <a:p>
            <a:r>
              <a:rPr lang="en-CA" dirty="0" smtClean="0"/>
              <a:t>-	Canadian Food Guide – where to find it (Tom) – how do we know what and how much to eat.</a:t>
            </a:r>
          </a:p>
          <a:p>
            <a:r>
              <a:rPr lang="en-CA" dirty="0" smtClean="0"/>
              <a:t>-	8 glasses of water per day (why) (Diane) – build Q’s but get ready if there is no answer.</a:t>
            </a:r>
          </a:p>
          <a:p>
            <a:r>
              <a:rPr lang="en-CA" dirty="0" smtClean="0"/>
              <a:t>-	At least 7 fruits and veggies (why) (Tom) what are their favorite fruits veggies </a:t>
            </a:r>
          </a:p>
          <a:p>
            <a:r>
              <a:rPr lang="en-CA" dirty="0" smtClean="0"/>
              <a:t>-	Portion / plate size (Diane) – Tom will bring two different sized plates</a:t>
            </a:r>
          </a:p>
          <a:p>
            <a:r>
              <a:rPr lang="en-CA" dirty="0" smtClean="0"/>
              <a:t>-	Preparation method (deep fried fish versus baked fish) (Tom)</a:t>
            </a:r>
          </a:p>
          <a:p>
            <a:r>
              <a:rPr lang="en-CA" dirty="0" smtClean="0"/>
              <a:t>-	Marketing Tricks (Hamburgers – low fat Muffins) (Tom) (show photo’s) (hold vote on what food’s from a list are healthier)</a:t>
            </a:r>
          </a:p>
          <a:p>
            <a:r>
              <a:rPr lang="en-CA" dirty="0" smtClean="0"/>
              <a:t>-	Snacks – reward – everything in moderation (Diane) – Q Is it ever OK to eat cake, chocolate bars</a:t>
            </a:r>
          </a:p>
          <a:p>
            <a:r>
              <a:rPr lang="en-CA" dirty="0" smtClean="0"/>
              <a:t>-	Sugar’s in common drinks (Diane) Guess / vote how many spoons of sugar in each drink</a:t>
            </a:r>
          </a:p>
          <a:p>
            <a:r>
              <a:rPr lang="en-CA" dirty="0" smtClean="0"/>
              <a:t>-	Reading Labels - first couple of ingredients are important – look at calories, fat, sugar, sodium, &amp; fibre (Tom)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6161D5-3222-4522-93ED-348612CC7891}" type="slidenum">
              <a:rPr lang="en-CA" smtClean="0"/>
              <a:t>28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6823644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Plain Language Diet (Tom &amp; Diane)</a:t>
            </a:r>
          </a:p>
          <a:p>
            <a:r>
              <a:rPr lang="en-CA" dirty="0" smtClean="0"/>
              <a:t>-	Canadian Food Guide – where to find it (Tom) – how do we know what and how much to eat.</a:t>
            </a:r>
          </a:p>
          <a:p>
            <a:r>
              <a:rPr lang="en-CA" dirty="0" smtClean="0"/>
              <a:t>-	8 glasses of water per day (why) (Diane) – build Q’s but get ready if there is no answer.</a:t>
            </a:r>
          </a:p>
          <a:p>
            <a:r>
              <a:rPr lang="en-CA" dirty="0" smtClean="0"/>
              <a:t>-	At least 7 fruits and veggies (why) (Tom) what are their favorite fruits veggies </a:t>
            </a:r>
          </a:p>
          <a:p>
            <a:r>
              <a:rPr lang="en-CA" dirty="0" smtClean="0"/>
              <a:t>-	Portion / plate size (Diane) – Tom will bring two different sized plates</a:t>
            </a:r>
          </a:p>
          <a:p>
            <a:r>
              <a:rPr lang="en-CA" dirty="0" smtClean="0"/>
              <a:t>-	Preparation method (deep fried fish versus baked fish) (Tom)</a:t>
            </a:r>
          </a:p>
          <a:p>
            <a:r>
              <a:rPr lang="en-CA" dirty="0" smtClean="0"/>
              <a:t>-	Marketing Tricks (Hamburgers – low fat Muffins) (Tom) (show photo’s) (hold vote on what food’s from a list are healthier)</a:t>
            </a:r>
          </a:p>
          <a:p>
            <a:r>
              <a:rPr lang="en-CA" dirty="0" smtClean="0"/>
              <a:t>-	Snacks – reward – everything in moderation (Diane) – Q Is it ever OK to eat cake, chocolate bars</a:t>
            </a:r>
          </a:p>
          <a:p>
            <a:r>
              <a:rPr lang="en-CA" dirty="0" smtClean="0"/>
              <a:t>-	Sugar’s in common drinks (Diane) Guess / vote how many spoons of sugar in each drink</a:t>
            </a:r>
          </a:p>
          <a:p>
            <a:r>
              <a:rPr lang="en-CA" dirty="0" smtClean="0"/>
              <a:t>-	Reading Labels - first couple of ingredients are important – look at calories, fat, sugar, sodium, &amp; fibre (Tom)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6161D5-3222-4522-93ED-348612CC7891}" type="slidenum">
              <a:rPr lang="en-CA" smtClean="0"/>
              <a:t>29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6823644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Plain Language Diet (Tom &amp; Diane)</a:t>
            </a:r>
          </a:p>
          <a:p>
            <a:r>
              <a:rPr lang="en-CA" dirty="0" smtClean="0"/>
              <a:t>-	Canadian Food Guide – where to find it (Tom) – how do we know what and how much to eat.</a:t>
            </a:r>
          </a:p>
          <a:p>
            <a:r>
              <a:rPr lang="en-CA" dirty="0" smtClean="0"/>
              <a:t>-	8 glasses of water per day (why) (Diane) – build Q’s but get ready if there is no answer.</a:t>
            </a:r>
          </a:p>
          <a:p>
            <a:r>
              <a:rPr lang="en-CA" dirty="0" smtClean="0"/>
              <a:t>-	At least 7 fruits and veggies (why) (Tom) what are their favorite fruits veggies </a:t>
            </a:r>
          </a:p>
          <a:p>
            <a:r>
              <a:rPr lang="en-CA" dirty="0" smtClean="0"/>
              <a:t>-	Portion / plate size (Diane) – Tom will bring two different sized plates</a:t>
            </a:r>
          </a:p>
          <a:p>
            <a:r>
              <a:rPr lang="en-CA" dirty="0" smtClean="0"/>
              <a:t>-	Preparation method (deep fried fish versus baked fish) (Tom)</a:t>
            </a:r>
          </a:p>
          <a:p>
            <a:r>
              <a:rPr lang="en-CA" dirty="0" smtClean="0"/>
              <a:t>-	Marketing Tricks (Hamburgers – low fat Muffins) (Tom) (show photo’s) (hold vote on what food’s from a list are healthier)</a:t>
            </a:r>
          </a:p>
          <a:p>
            <a:r>
              <a:rPr lang="en-CA" dirty="0" smtClean="0"/>
              <a:t>-	Snacks – reward – everything in moderation (Diane) – Q Is it ever OK to eat cake, chocolate bars</a:t>
            </a:r>
          </a:p>
          <a:p>
            <a:r>
              <a:rPr lang="en-CA" dirty="0" smtClean="0"/>
              <a:t>-	Sugar’s in common drinks (Diane) Guess / vote how many spoons of sugar in each drink</a:t>
            </a:r>
          </a:p>
          <a:p>
            <a:r>
              <a:rPr lang="en-CA" dirty="0" smtClean="0"/>
              <a:t>-	Reading Labels - first couple of ingredients are important – look at calories, fat, sugar, sodium, &amp; fibre (Tom)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6161D5-3222-4522-93ED-348612CC7891}" type="slidenum">
              <a:rPr lang="en-CA" smtClean="0"/>
              <a:t>30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6823644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Plain Language Diet (Tom &amp; Diane)</a:t>
            </a:r>
          </a:p>
          <a:p>
            <a:r>
              <a:rPr lang="en-CA" dirty="0" smtClean="0"/>
              <a:t>-	Canadian Food Guide – where to find it (Tom) – how do we know what and how much to eat.</a:t>
            </a:r>
          </a:p>
          <a:p>
            <a:r>
              <a:rPr lang="en-CA" dirty="0" smtClean="0"/>
              <a:t>-	8 glasses of water per day (why) (Diane) – build Q’s but get ready if there is no answer.</a:t>
            </a:r>
          </a:p>
          <a:p>
            <a:r>
              <a:rPr lang="en-CA" dirty="0" smtClean="0"/>
              <a:t>-	At least 7 fruits and veggies (why) (Tom) what are their favorite fruits veggies </a:t>
            </a:r>
          </a:p>
          <a:p>
            <a:r>
              <a:rPr lang="en-CA" dirty="0" smtClean="0"/>
              <a:t>-	Portion / plate size (Diane) – Tom will bring two different sized plates</a:t>
            </a:r>
          </a:p>
          <a:p>
            <a:r>
              <a:rPr lang="en-CA" dirty="0" smtClean="0"/>
              <a:t>-	Preparation method (deep fried fish versus baked fish) (Tom)</a:t>
            </a:r>
          </a:p>
          <a:p>
            <a:r>
              <a:rPr lang="en-CA" dirty="0" smtClean="0"/>
              <a:t>-	Marketing Tricks (Hamburgers – low fat Muffins) (Tom) (show photo’s) (hold vote on what food’s from a list are healthier)</a:t>
            </a:r>
          </a:p>
          <a:p>
            <a:r>
              <a:rPr lang="en-CA" dirty="0" smtClean="0"/>
              <a:t>-	Snacks – reward – everything in moderation (Diane) – Q Is it ever OK to eat cake, chocolate bars</a:t>
            </a:r>
          </a:p>
          <a:p>
            <a:r>
              <a:rPr lang="en-CA" dirty="0" smtClean="0"/>
              <a:t>-	Sugar’s in common drinks (Diane) Guess / vote how many spoon </a:t>
            </a:r>
            <a:r>
              <a:rPr lang="en-CA" dirty="0" err="1" smtClean="0"/>
              <a:t>fulls</a:t>
            </a:r>
            <a:r>
              <a:rPr lang="en-CA" dirty="0" smtClean="0"/>
              <a:t> of sugar in each drink</a:t>
            </a:r>
          </a:p>
          <a:p>
            <a:r>
              <a:rPr lang="en-CA" dirty="0" smtClean="0"/>
              <a:t>-	Reading Labels - first couple of ingredients are important – look at calories, fat, sugar, sodium, &amp; fibre (Tom)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6161D5-3222-4522-93ED-348612CC7891}" type="slidenum">
              <a:rPr lang="en-CA" smtClean="0"/>
              <a:t>31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6823644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Plain Language Diet (Tom &amp; Diane)</a:t>
            </a:r>
          </a:p>
          <a:p>
            <a:r>
              <a:rPr lang="en-CA" dirty="0" smtClean="0"/>
              <a:t>-	Canadian Food Guide – where to find it (Tom) – how do we know what and how much to eat.</a:t>
            </a:r>
          </a:p>
          <a:p>
            <a:r>
              <a:rPr lang="en-CA" dirty="0" smtClean="0"/>
              <a:t>-	8 glasses of water per day (why) (Diane) – build Q’s but get ready if there is no answer.</a:t>
            </a:r>
          </a:p>
          <a:p>
            <a:r>
              <a:rPr lang="en-CA" dirty="0" smtClean="0"/>
              <a:t>-	At least 7 fruits and veggies (why) (Tom) what are their favorite fruits veggies </a:t>
            </a:r>
          </a:p>
          <a:p>
            <a:r>
              <a:rPr lang="en-CA" dirty="0" smtClean="0"/>
              <a:t>-	Portion / plate size (Diane) – Tom will bring two different sized plates</a:t>
            </a:r>
          </a:p>
          <a:p>
            <a:r>
              <a:rPr lang="en-CA" dirty="0" smtClean="0"/>
              <a:t>-	Preparation method (deep fried fish versus baked fish) (Tom)</a:t>
            </a:r>
          </a:p>
          <a:p>
            <a:r>
              <a:rPr lang="en-CA" dirty="0" smtClean="0"/>
              <a:t>-	Marketing Tricks (Hamburgers – low fat Muffins) (Tom) (show photo’s) (hold vote on what food’s from a list are healthier)</a:t>
            </a:r>
          </a:p>
          <a:p>
            <a:r>
              <a:rPr lang="en-CA" dirty="0" smtClean="0"/>
              <a:t>-	Snacks – reward – everything in moderation (Diane) – Q Is it ever OK to eat cake, chocolate bars</a:t>
            </a:r>
          </a:p>
          <a:p>
            <a:r>
              <a:rPr lang="en-CA" dirty="0" smtClean="0"/>
              <a:t>-	Sugar’s in common drinks (Diane) Guess / vote how many spoon </a:t>
            </a:r>
            <a:r>
              <a:rPr lang="en-CA" dirty="0" err="1" smtClean="0"/>
              <a:t>fulls</a:t>
            </a:r>
            <a:r>
              <a:rPr lang="en-CA" dirty="0" smtClean="0"/>
              <a:t> of sugar in each drink</a:t>
            </a:r>
          </a:p>
          <a:p>
            <a:r>
              <a:rPr lang="en-CA" dirty="0" smtClean="0"/>
              <a:t>-	Reading Labels - first couple of ingredients are important – look at calories, fat, sugar, sodium, &amp; fibre (Tom)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6161D5-3222-4522-93ED-348612CC7891}" type="slidenum">
              <a:rPr lang="en-CA" smtClean="0"/>
              <a:t>32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682364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Tom Archer (SNSC) and participants from a healthy exercise and diet program will lead a discussion on three key elements of healthy living: healthy meals, regular exercise, &amp; health checkups. It may surprise people to learn simple strategies to live a longer and better life. Come and find out if eating fish and muffins are always healthier.</a:t>
            </a:r>
          </a:p>
          <a:p>
            <a:endParaRPr lang="en-CA" dirty="0" smtClean="0"/>
          </a:p>
          <a:p>
            <a:r>
              <a:rPr lang="en-CA" dirty="0" smtClean="0"/>
              <a:t>1.	Introductions (Diane to introduce herself and Tom)</a:t>
            </a:r>
          </a:p>
          <a:p>
            <a:endParaRPr lang="en-CA" dirty="0" smtClean="0"/>
          </a:p>
          <a:p>
            <a:r>
              <a:rPr lang="en-CA" dirty="0" smtClean="0"/>
              <a:t>2.	Objectives: (Tom) – Ask participants what they think is important in getting &amp; Staying Healthy </a:t>
            </a:r>
          </a:p>
          <a:p>
            <a:r>
              <a:rPr lang="en-CA" dirty="0" smtClean="0"/>
              <a:t>-	Why is there a Health Matters Program </a:t>
            </a:r>
          </a:p>
          <a:p>
            <a:r>
              <a:rPr lang="en-CA" dirty="0" smtClean="0"/>
              <a:t>-	Plain Language Diet</a:t>
            </a:r>
          </a:p>
          <a:p>
            <a:r>
              <a:rPr lang="en-CA" dirty="0" smtClean="0"/>
              <a:t>-	Plain Language Exercise</a:t>
            </a:r>
          </a:p>
          <a:p>
            <a:r>
              <a:rPr lang="en-CA" dirty="0" smtClean="0"/>
              <a:t>-	Plain Language Annual Physicals</a:t>
            </a:r>
          </a:p>
          <a:p>
            <a:r>
              <a:rPr lang="en-CA" dirty="0" smtClean="0"/>
              <a:t>-	Plain Language Sleep</a:t>
            </a:r>
          </a:p>
          <a:p>
            <a:endParaRPr lang="en-CA" dirty="0" smtClean="0"/>
          </a:p>
          <a:p>
            <a:r>
              <a:rPr lang="en-CA" dirty="0" smtClean="0"/>
              <a:t>3.	Health Matters was started because of facts: (Tom)</a:t>
            </a:r>
          </a:p>
          <a:p>
            <a:r>
              <a:rPr lang="en-CA" dirty="0" smtClean="0"/>
              <a:t>-	2X Medical Health Issues</a:t>
            </a:r>
          </a:p>
          <a:p>
            <a:r>
              <a:rPr lang="en-CA" dirty="0" smtClean="0"/>
              <a:t>-	4X preventable death</a:t>
            </a:r>
          </a:p>
          <a:p>
            <a:r>
              <a:rPr lang="en-CA" dirty="0" smtClean="0"/>
              <a:t>-	Family History Genetics cannot be controlled therefore we can only work of lifestyle choices. 3 Main factors would improve health, everyone’s health: 1. Healthy eating, 2. Regular physical Exercise, 3. Annual physicals and 3 month medication reviews – Tom ask participants what would improve health</a:t>
            </a:r>
          </a:p>
          <a:p>
            <a:endParaRPr lang="en-CA" dirty="0" smtClean="0"/>
          </a:p>
          <a:p>
            <a:r>
              <a:rPr lang="en-CA" dirty="0" smtClean="0"/>
              <a:t>4.	Plain Language Diet (Tom &amp; Diane)</a:t>
            </a:r>
          </a:p>
          <a:p>
            <a:r>
              <a:rPr lang="en-CA" dirty="0" smtClean="0"/>
              <a:t>-	Canadian Food Guide – where to find it (Tom) – how do we know what and how much to eat.</a:t>
            </a:r>
          </a:p>
          <a:p>
            <a:r>
              <a:rPr lang="en-CA" dirty="0" smtClean="0"/>
              <a:t>-	8 glasses of water per day (why) (Diane) – build Q’s but get ready if there is no answer.</a:t>
            </a:r>
          </a:p>
          <a:p>
            <a:r>
              <a:rPr lang="en-CA" dirty="0" smtClean="0"/>
              <a:t>-	At least 7 fruits and veggies (why) (Tom) what are their favorite fruits veggies </a:t>
            </a:r>
          </a:p>
          <a:p>
            <a:r>
              <a:rPr lang="en-CA" dirty="0" smtClean="0"/>
              <a:t>-	Portion / plate size (Diane) – Tom will bring two different sized plates</a:t>
            </a:r>
          </a:p>
          <a:p>
            <a:r>
              <a:rPr lang="en-CA" dirty="0" smtClean="0"/>
              <a:t>-	Preparation method (deep fried fish versus baked fish) (Tom)</a:t>
            </a:r>
          </a:p>
          <a:p>
            <a:r>
              <a:rPr lang="en-CA" dirty="0" smtClean="0"/>
              <a:t>-	Marketing Tricks (Hamburgers – low fat Muffins) (Tom) (show photo’s) (hold vote on what food’s from a list are healthier)</a:t>
            </a:r>
          </a:p>
          <a:p>
            <a:r>
              <a:rPr lang="en-CA" dirty="0" smtClean="0"/>
              <a:t>-	Snacks – reward – everything in moderation (Diane) – Q Is it ever OK to eat cake, chocolate bars</a:t>
            </a:r>
          </a:p>
          <a:p>
            <a:r>
              <a:rPr lang="en-CA" dirty="0" smtClean="0"/>
              <a:t>-	Sugar’s in common drinks (Diane) Guess / vote how many spoon </a:t>
            </a:r>
            <a:r>
              <a:rPr lang="en-CA" dirty="0" err="1" smtClean="0"/>
              <a:t>fulls</a:t>
            </a:r>
            <a:r>
              <a:rPr lang="en-CA" dirty="0" smtClean="0"/>
              <a:t> of sugar in each drink</a:t>
            </a:r>
          </a:p>
          <a:p>
            <a:r>
              <a:rPr lang="en-CA" dirty="0" smtClean="0"/>
              <a:t>-	Reading Labels - first couple of ingredients are important – look at calories, fat, sugar, sodium, &amp; fibre (Tom)</a:t>
            </a:r>
          </a:p>
          <a:p>
            <a:endParaRPr lang="en-CA" dirty="0" smtClean="0"/>
          </a:p>
          <a:p>
            <a:r>
              <a:rPr lang="en-CA" dirty="0" smtClean="0"/>
              <a:t>5.	Plain Language Exercise</a:t>
            </a:r>
          </a:p>
          <a:p>
            <a:r>
              <a:rPr lang="en-CA" dirty="0" smtClean="0"/>
              <a:t>-	Stretch, warm up aerobic, cool down (Tom)</a:t>
            </a:r>
          </a:p>
          <a:p>
            <a:r>
              <a:rPr lang="en-CA" dirty="0" smtClean="0"/>
              <a:t>-	20 minutes a day of aerobic (Diane)</a:t>
            </a:r>
          </a:p>
          <a:p>
            <a:r>
              <a:rPr lang="en-CA" dirty="0" smtClean="0"/>
              <a:t>-	Low cost (Diane)</a:t>
            </a:r>
          </a:p>
          <a:p>
            <a:r>
              <a:rPr lang="en-CA" dirty="0" smtClean="0"/>
              <a:t>-	Good pain – Bad pain (Tom)</a:t>
            </a:r>
          </a:p>
          <a:p>
            <a:r>
              <a:rPr lang="en-CA" dirty="0" smtClean="0"/>
              <a:t>-	Too tired – try 1 minute (Diane)</a:t>
            </a:r>
          </a:p>
          <a:p>
            <a:r>
              <a:rPr lang="en-CA" dirty="0" smtClean="0"/>
              <a:t>-	By yourself, Bring a friend – find a friend, In a group (Diane)</a:t>
            </a:r>
          </a:p>
          <a:p>
            <a:endParaRPr lang="en-CA" dirty="0" smtClean="0"/>
          </a:p>
          <a:p>
            <a:r>
              <a:rPr lang="en-CA" dirty="0" smtClean="0"/>
              <a:t>6.	Annual Physicals (Tom)</a:t>
            </a:r>
          </a:p>
          <a:p>
            <a:r>
              <a:rPr lang="en-CA" dirty="0" smtClean="0"/>
              <a:t>-	Early Identification</a:t>
            </a:r>
          </a:p>
          <a:p>
            <a:r>
              <a:rPr lang="en-CA" dirty="0" smtClean="0"/>
              <a:t>-	High Risk areas</a:t>
            </a:r>
          </a:p>
          <a:p>
            <a:r>
              <a:rPr lang="en-CA" dirty="0" smtClean="0"/>
              <a:t>-	Medication Reviews</a:t>
            </a:r>
          </a:p>
          <a:p>
            <a:r>
              <a:rPr lang="en-CA" dirty="0" smtClean="0"/>
              <a:t>-	Prevention</a:t>
            </a:r>
          </a:p>
          <a:p>
            <a:r>
              <a:rPr lang="en-CA" dirty="0" smtClean="0"/>
              <a:t>-	Fears and ways to reduce them (know what and why, social stories, </a:t>
            </a:r>
            <a:r>
              <a:rPr lang="en-CA" dirty="0" err="1" smtClean="0"/>
              <a:t>utube</a:t>
            </a:r>
            <a:r>
              <a:rPr lang="en-CA" dirty="0" smtClean="0"/>
              <a:t> videos, relaxation strategies)</a:t>
            </a:r>
          </a:p>
          <a:p>
            <a:endParaRPr lang="en-CA" dirty="0" smtClean="0"/>
          </a:p>
          <a:p>
            <a:r>
              <a:rPr lang="en-CA" dirty="0" smtClean="0"/>
              <a:t>7.	Plain Language Sleep (Diane)</a:t>
            </a:r>
          </a:p>
          <a:p>
            <a:r>
              <a:rPr lang="en-CA" dirty="0" smtClean="0"/>
              <a:t>-	8 hours a night – vote / guess how many hours – does it need to be in a row</a:t>
            </a:r>
          </a:p>
          <a:p>
            <a:r>
              <a:rPr lang="en-CA" dirty="0" smtClean="0"/>
              <a:t>-	Less caffeine, less </a:t>
            </a:r>
            <a:r>
              <a:rPr lang="en-CA" dirty="0" err="1" smtClean="0"/>
              <a:t>stim</a:t>
            </a:r>
            <a:r>
              <a:rPr lang="en-CA" dirty="0" smtClean="0"/>
              <a:t> (electronics) in bedroom, more exercise, no pills</a:t>
            </a:r>
          </a:p>
          <a:p>
            <a:endParaRPr lang="en-CA" dirty="0" smtClean="0"/>
          </a:p>
          <a:p>
            <a:r>
              <a:rPr lang="en-CA" dirty="0" smtClean="0"/>
              <a:t>8.	Questions / Comments (Tom and Diane)</a:t>
            </a:r>
          </a:p>
          <a:p>
            <a:endParaRPr lang="en-CA" dirty="0" smtClean="0"/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6161D5-3222-4522-93ED-348612CC7891}" type="slidenum">
              <a:rPr lang="en-CA" smtClean="0"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6896201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Plain Language Diet (Tom &amp; Diane)</a:t>
            </a:r>
          </a:p>
          <a:p>
            <a:r>
              <a:rPr lang="en-CA" dirty="0" smtClean="0"/>
              <a:t>-	Canadian Food Guide – where to find it (Tom) – how do we know what and how much to eat.</a:t>
            </a:r>
          </a:p>
          <a:p>
            <a:r>
              <a:rPr lang="en-CA" dirty="0" smtClean="0"/>
              <a:t>-	8 glasses of water per day (why) (Diane) – build Q’s but get ready if there is no answer.</a:t>
            </a:r>
          </a:p>
          <a:p>
            <a:r>
              <a:rPr lang="en-CA" dirty="0" smtClean="0"/>
              <a:t>-	At least 7 fruits and veggies (why) (Tom) what are their favorite fruits veggies </a:t>
            </a:r>
          </a:p>
          <a:p>
            <a:r>
              <a:rPr lang="en-CA" dirty="0" smtClean="0"/>
              <a:t>-	Portion / plate size (Diane) – Tom will bring two different sized plates</a:t>
            </a:r>
          </a:p>
          <a:p>
            <a:r>
              <a:rPr lang="en-CA" dirty="0" smtClean="0"/>
              <a:t>-	Preparation method (deep fried fish versus baked fish) (Tom)</a:t>
            </a:r>
          </a:p>
          <a:p>
            <a:r>
              <a:rPr lang="en-CA" dirty="0" smtClean="0"/>
              <a:t>-	Marketing Tricks (Hamburgers – low fat Muffins) (Tom) (show photo’s) (hold vote on what food’s from a list are healthier)</a:t>
            </a:r>
          </a:p>
          <a:p>
            <a:r>
              <a:rPr lang="en-CA" dirty="0" smtClean="0"/>
              <a:t>-	Snacks – reward – everything in moderation (Diane) – Q Is it ever OK to eat cake, chocolate bars</a:t>
            </a:r>
          </a:p>
          <a:p>
            <a:r>
              <a:rPr lang="en-CA" dirty="0" smtClean="0"/>
              <a:t>-	Sugar’s in common drinks (Diane) Guess / vote how many spoon </a:t>
            </a:r>
            <a:r>
              <a:rPr lang="en-CA" dirty="0" err="1" smtClean="0"/>
              <a:t>fulls</a:t>
            </a:r>
            <a:r>
              <a:rPr lang="en-CA" dirty="0" smtClean="0"/>
              <a:t> of sugar in each drink</a:t>
            </a:r>
          </a:p>
          <a:p>
            <a:r>
              <a:rPr lang="en-CA" dirty="0" smtClean="0"/>
              <a:t>-	Reading Labels - first couple of ingredients are important – look at calories, fat, sugar, sodium, &amp; fibre (Tom)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6161D5-3222-4522-93ED-348612CC7891}" type="slidenum">
              <a:rPr lang="en-CA" smtClean="0"/>
              <a:t>33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6823644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6161D5-3222-4522-93ED-348612CC7891}" type="slidenum">
              <a:rPr lang="en-CA" smtClean="0"/>
              <a:t>34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796941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5.	Plain Language Exercise</a:t>
            </a:r>
          </a:p>
          <a:p>
            <a:r>
              <a:rPr lang="en-CA" dirty="0" smtClean="0"/>
              <a:t>-	Stretch, warm up aerobic, cool down (Tom)</a:t>
            </a:r>
          </a:p>
          <a:p>
            <a:r>
              <a:rPr lang="en-CA" dirty="0" smtClean="0"/>
              <a:t>-	20 minutes a day of aerobic (Diane)</a:t>
            </a:r>
          </a:p>
          <a:p>
            <a:r>
              <a:rPr lang="en-CA" dirty="0" smtClean="0"/>
              <a:t>-	Low cost (Diane)</a:t>
            </a:r>
          </a:p>
          <a:p>
            <a:r>
              <a:rPr lang="en-CA" dirty="0" smtClean="0"/>
              <a:t>-	Good pain – Bad pain (Tom)</a:t>
            </a:r>
          </a:p>
          <a:p>
            <a:r>
              <a:rPr lang="en-CA" dirty="0" smtClean="0"/>
              <a:t>-	Too tired – try 1 minute (Diane)</a:t>
            </a:r>
          </a:p>
          <a:p>
            <a:r>
              <a:rPr lang="en-CA" dirty="0" smtClean="0"/>
              <a:t>-	By yourself, Bring a friend – find a friend, In a group (Diane)</a:t>
            </a:r>
          </a:p>
          <a:p>
            <a:endParaRPr lang="en-CA" dirty="0" smtClean="0"/>
          </a:p>
          <a:p>
            <a:r>
              <a:rPr lang="en-CA" dirty="0" smtClean="0"/>
              <a:t>6.	Annual Physicals (Tom)</a:t>
            </a:r>
          </a:p>
          <a:p>
            <a:r>
              <a:rPr lang="en-CA" dirty="0" smtClean="0"/>
              <a:t>-	Early Identification</a:t>
            </a:r>
          </a:p>
          <a:p>
            <a:r>
              <a:rPr lang="en-CA" dirty="0" smtClean="0"/>
              <a:t>-	High Risk areas</a:t>
            </a:r>
          </a:p>
          <a:p>
            <a:r>
              <a:rPr lang="en-CA" dirty="0" smtClean="0"/>
              <a:t>-	Medication Reviews</a:t>
            </a:r>
          </a:p>
          <a:p>
            <a:r>
              <a:rPr lang="en-CA" dirty="0" smtClean="0"/>
              <a:t>-	Prevention</a:t>
            </a:r>
          </a:p>
          <a:p>
            <a:r>
              <a:rPr lang="en-CA" dirty="0" smtClean="0"/>
              <a:t>-	Fears and ways to reduce them (know what and why, social stories, </a:t>
            </a:r>
            <a:r>
              <a:rPr lang="en-CA" dirty="0" err="1" smtClean="0"/>
              <a:t>utube</a:t>
            </a:r>
            <a:r>
              <a:rPr lang="en-CA" dirty="0" smtClean="0"/>
              <a:t> videos, relaxation strategies)</a:t>
            </a:r>
          </a:p>
          <a:p>
            <a:endParaRPr lang="en-CA" dirty="0" smtClean="0"/>
          </a:p>
          <a:p>
            <a:r>
              <a:rPr lang="en-CA" dirty="0" smtClean="0"/>
              <a:t>7.	Plain Language Sleep (Diane)</a:t>
            </a:r>
          </a:p>
          <a:p>
            <a:r>
              <a:rPr lang="en-CA" dirty="0" smtClean="0"/>
              <a:t>-	8 hours a night – vote / guess how many hours – does it need to be in a row</a:t>
            </a:r>
          </a:p>
          <a:p>
            <a:r>
              <a:rPr lang="en-CA" dirty="0" smtClean="0"/>
              <a:t>-	Less caffeine, less </a:t>
            </a:r>
            <a:r>
              <a:rPr lang="en-CA" dirty="0" err="1" smtClean="0"/>
              <a:t>stim</a:t>
            </a:r>
            <a:r>
              <a:rPr lang="en-CA" dirty="0" smtClean="0"/>
              <a:t> (electronics) in bedroom, more exercise, no pills</a:t>
            </a:r>
          </a:p>
          <a:p>
            <a:endParaRPr lang="en-CA" dirty="0" smtClean="0"/>
          </a:p>
          <a:p>
            <a:r>
              <a:rPr lang="en-CA" dirty="0" smtClean="0"/>
              <a:t>8.	Questions / Comments (Tom and Diane)</a:t>
            </a:r>
          </a:p>
          <a:p>
            <a:endParaRPr lang="en-CA" dirty="0" smtClean="0"/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6161D5-3222-4522-93ED-348612CC7891}" type="slidenum">
              <a:rPr lang="en-CA" smtClean="0"/>
              <a:t>35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6823644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Plain Language Diet (Tom &amp; Diane)</a:t>
            </a:r>
          </a:p>
          <a:p>
            <a:r>
              <a:rPr lang="en-CA" dirty="0" smtClean="0"/>
              <a:t>-	Canadian Food Guide – where to find it (Tom) – how do we know what and how much to eat.</a:t>
            </a:r>
          </a:p>
          <a:p>
            <a:r>
              <a:rPr lang="en-CA" dirty="0" smtClean="0"/>
              <a:t>-	8 glasses of water per day (why) (Diane) – build Q’s but get ready if there is no answer.</a:t>
            </a:r>
          </a:p>
          <a:p>
            <a:r>
              <a:rPr lang="en-CA" dirty="0" smtClean="0"/>
              <a:t>-	At least 7 fruits and veggies (why) (Tom) what are their favorite fruits veggies </a:t>
            </a:r>
          </a:p>
          <a:p>
            <a:r>
              <a:rPr lang="en-CA" dirty="0" smtClean="0"/>
              <a:t>-	Portion / plate size (Diane) – Tom will bring two different sized plates</a:t>
            </a:r>
          </a:p>
          <a:p>
            <a:r>
              <a:rPr lang="en-CA" dirty="0" smtClean="0"/>
              <a:t>-	Preparation method (deep fried fish versus baked fish) (Tom)</a:t>
            </a:r>
          </a:p>
          <a:p>
            <a:r>
              <a:rPr lang="en-CA" dirty="0" smtClean="0"/>
              <a:t>-	Marketing Tricks (Hamburgers – low fat Muffins) (Tom) (show photo’s) (hold vote on what food’s from a list are healthier)</a:t>
            </a:r>
          </a:p>
          <a:p>
            <a:r>
              <a:rPr lang="en-CA" dirty="0" smtClean="0"/>
              <a:t>-	Snacks – reward – everything in moderation (Diane) – Q Is it ever OK to eat cake, chocolate bars</a:t>
            </a:r>
          </a:p>
          <a:p>
            <a:r>
              <a:rPr lang="en-CA" dirty="0" smtClean="0"/>
              <a:t>-	Sugar’s in common drinks (Diane) Guess / vote how many spoon </a:t>
            </a:r>
            <a:r>
              <a:rPr lang="en-CA" dirty="0" err="1" smtClean="0"/>
              <a:t>fulls</a:t>
            </a:r>
            <a:r>
              <a:rPr lang="en-CA" dirty="0" smtClean="0"/>
              <a:t> of sugar in each drink</a:t>
            </a:r>
          </a:p>
          <a:p>
            <a:r>
              <a:rPr lang="en-CA" dirty="0" smtClean="0"/>
              <a:t>-	Reading Labels - first couple of ingredients are important – look at calories, fat, sugar, sodium, &amp; fibre (Tom)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6161D5-3222-4522-93ED-348612CC7891}" type="slidenum">
              <a:rPr lang="en-CA" smtClean="0"/>
              <a:t>36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682364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Tom Archer (SNSC) and participants from a healthy exercise and diet program will lead a discussion on three key elements of healthy living: healthy meals, regular exercise, &amp; health checkups. It may surprise people to learn simple strategies to live a longer and better life. Come and find out if eating fish and muffins are always healthier.</a:t>
            </a:r>
          </a:p>
          <a:p>
            <a:endParaRPr lang="en-CA" dirty="0" smtClean="0"/>
          </a:p>
          <a:p>
            <a:r>
              <a:rPr lang="en-CA" dirty="0" smtClean="0"/>
              <a:t>1.	Introductions (Diane to introduce herself and Tom)</a:t>
            </a:r>
          </a:p>
          <a:p>
            <a:endParaRPr lang="en-CA" dirty="0" smtClean="0"/>
          </a:p>
          <a:p>
            <a:r>
              <a:rPr lang="en-CA" dirty="0" smtClean="0"/>
              <a:t>2.	Objectives: (Tom) – Ask participants what they think is important in getting &amp; Staying Healthy </a:t>
            </a:r>
          </a:p>
          <a:p>
            <a:r>
              <a:rPr lang="en-CA" dirty="0" smtClean="0"/>
              <a:t>-	Why is there a Health Matters Program </a:t>
            </a:r>
          </a:p>
          <a:p>
            <a:r>
              <a:rPr lang="en-CA" dirty="0" smtClean="0"/>
              <a:t>-	Plain Language Diet</a:t>
            </a:r>
          </a:p>
          <a:p>
            <a:r>
              <a:rPr lang="en-CA" dirty="0" smtClean="0"/>
              <a:t>-	Plain Language Exercise</a:t>
            </a:r>
          </a:p>
          <a:p>
            <a:r>
              <a:rPr lang="en-CA" dirty="0" smtClean="0"/>
              <a:t>-	Plain Language Annual Physicals</a:t>
            </a:r>
          </a:p>
          <a:p>
            <a:r>
              <a:rPr lang="en-CA" dirty="0" smtClean="0"/>
              <a:t>-	Plain Language Sleep</a:t>
            </a:r>
          </a:p>
          <a:p>
            <a:endParaRPr lang="en-CA" dirty="0" smtClean="0"/>
          </a:p>
          <a:p>
            <a:r>
              <a:rPr lang="en-CA" dirty="0" smtClean="0"/>
              <a:t>3.	Health Matters was started because of facts: (Tom)</a:t>
            </a:r>
          </a:p>
          <a:p>
            <a:r>
              <a:rPr lang="en-CA" dirty="0" smtClean="0"/>
              <a:t>-	2X Medical Health Issues</a:t>
            </a:r>
          </a:p>
          <a:p>
            <a:r>
              <a:rPr lang="en-CA" dirty="0" smtClean="0"/>
              <a:t>-	4X preventable death</a:t>
            </a:r>
          </a:p>
          <a:p>
            <a:r>
              <a:rPr lang="en-CA" dirty="0" smtClean="0"/>
              <a:t>-	Family History Genetics cannot be controlled therefore we can only work of lifestyle choices. 3 Main factors would improve health, everyone’s health: 1. Healthy eating, 2. Regular physical Exercise, 3. Annual physicals and 3 month medication reviews – Tom ask participants what would improve health</a:t>
            </a:r>
          </a:p>
          <a:p>
            <a:endParaRPr lang="en-CA" dirty="0" smtClean="0"/>
          </a:p>
          <a:p>
            <a:r>
              <a:rPr lang="en-CA" dirty="0" smtClean="0"/>
              <a:t>4.	Plain Language Diet (Tom &amp; Diane)</a:t>
            </a:r>
          </a:p>
          <a:p>
            <a:r>
              <a:rPr lang="en-CA" dirty="0" smtClean="0"/>
              <a:t>-	Canadian Food Guide – where to find it (Tom) – how do we know what and how much to eat.</a:t>
            </a:r>
          </a:p>
          <a:p>
            <a:r>
              <a:rPr lang="en-CA" dirty="0" smtClean="0"/>
              <a:t>-	8 glasses of water per day (why) (Diane) – build Q’s but get ready if there is no answer.</a:t>
            </a:r>
          </a:p>
          <a:p>
            <a:r>
              <a:rPr lang="en-CA" dirty="0" smtClean="0"/>
              <a:t>-	At least 7 fruits and veggies (why) (Tom) what are their favorite fruits veggies </a:t>
            </a:r>
          </a:p>
          <a:p>
            <a:r>
              <a:rPr lang="en-CA" dirty="0" smtClean="0"/>
              <a:t>-	Portion / plate size (Diane) – Tom will bring two different sized plates</a:t>
            </a:r>
          </a:p>
          <a:p>
            <a:r>
              <a:rPr lang="en-CA" dirty="0" smtClean="0"/>
              <a:t>-	Preparation method (deep fried fish versus baked fish) (Tom)</a:t>
            </a:r>
          </a:p>
          <a:p>
            <a:r>
              <a:rPr lang="en-CA" dirty="0" smtClean="0"/>
              <a:t>-	Marketing Tricks (Hamburgers – low fat Muffins) (Tom) (show photo’s) (hold vote on what food’s from a list are healthier)</a:t>
            </a:r>
          </a:p>
          <a:p>
            <a:r>
              <a:rPr lang="en-CA" dirty="0" smtClean="0"/>
              <a:t>-	Snacks – reward – everything in moderation (Diane) – Q Is it ever OK to eat cake, chocolate bars</a:t>
            </a:r>
          </a:p>
          <a:p>
            <a:r>
              <a:rPr lang="en-CA" dirty="0" smtClean="0"/>
              <a:t>-	Sugar’s in common drinks (Diane) Guess / vote how many spoon </a:t>
            </a:r>
            <a:r>
              <a:rPr lang="en-CA" dirty="0" err="1" smtClean="0"/>
              <a:t>fulls</a:t>
            </a:r>
            <a:r>
              <a:rPr lang="en-CA" dirty="0" smtClean="0"/>
              <a:t> of sugar in each drink</a:t>
            </a:r>
          </a:p>
          <a:p>
            <a:r>
              <a:rPr lang="en-CA" dirty="0" smtClean="0"/>
              <a:t>-	Reading Labels - first couple of ingredients are important – look at calories, fat, sugar, sodium, &amp; fibre (Tom)</a:t>
            </a:r>
          </a:p>
          <a:p>
            <a:endParaRPr lang="en-CA" dirty="0" smtClean="0"/>
          </a:p>
          <a:p>
            <a:r>
              <a:rPr lang="en-CA" dirty="0" smtClean="0"/>
              <a:t>5.	Plain Language Exercise</a:t>
            </a:r>
          </a:p>
          <a:p>
            <a:r>
              <a:rPr lang="en-CA" dirty="0" smtClean="0"/>
              <a:t>-	Stretch, warm up aerobic, cool down (Tom)</a:t>
            </a:r>
          </a:p>
          <a:p>
            <a:r>
              <a:rPr lang="en-CA" dirty="0" smtClean="0"/>
              <a:t>-	20 minutes a day of aerobic (Diane)</a:t>
            </a:r>
          </a:p>
          <a:p>
            <a:r>
              <a:rPr lang="en-CA" dirty="0" smtClean="0"/>
              <a:t>-	Low cost (Diane)</a:t>
            </a:r>
          </a:p>
          <a:p>
            <a:r>
              <a:rPr lang="en-CA" dirty="0" smtClean="0"/>
              <a:t>-	Good pain – Bad pain (Tom)</a:t>
            </a:r>
          </a:p>
          <a:p>
            <a:r>
              <a:rPr lang="en-CA" dirty="0" smtClean="0"/>
              <a:t>-	Too tired – try 1 minute (Diane)</a:t>
            </a:r>
          </a:p>
          <a:p>
            <a:r>
              <a:rPr lang="en-CA" dirty="0" smtClean="0"/>
              <a:t>-	By yourself, Bring a friend – find a friend, In a group (Diane)</a:t>
            </a:r>
          </a:p>
          <a:p>
            <a:endParaRPr lang="en-CA" dirty="0" smtClean="0"/>
          </a:p>
          <a:p>
            <a:r>
              <a:rPr lang="en-CA" dirty="0" smtClean="0"/>
              <a:t>6.	Annual Physicals (Tom)</a:t>
            </a:r>
          </a:p>
          <a:p>
            <a:r>
              <a:rPr lang="en-CA" dirty="0" smtClean="0"/>
              <a:t>-	Early Identification</a:t>
            </a:r>
          </a:p>
          <a:p>
            <a:r>
              <a:rPr lang="en-CA" dirty="0" smtClean="0"/>
              <a:t>-	High Risk areas</a:t>
            </a:r>
          </a:p>
          <a:p>
            <a:r>
              <a:rPr lang="en-CA" dirty="0" smtClean="0"/>
              <a:t>-	Medication Reviews</a:t>
            </a:r>
          </a:p>
          <a:p>
            <a:r>
              <a:rPr lang="en-CA" dirty="0" smtClean="0"/>
              <a:t>-	Prevention</a:t>
            </a:r>
          </a:p>
          <a:p>
            <a:r>
              <a:rPr lang="en-CA" dirty="0" smtClean="0"/>
              <a:t>-	Fears and ways to reduce them (know what and why, social stories, </a:t>
            </a:r>
            <a:r>
              <a:rPr lang="en-CA" dirty="0" err="1" smtClean="0"/>
              <a:t>utube</a:t>
            </a:r>
            <a:r>
              <a:rPr lang="en-CA" dirty="0" smtClean="0"/>
              <a:t> videos, relaxation strategies)</a:t>
            </a:r>
          </a:p>
          <a:p>
            <a:endParaRPr lang="en-CA" dirty="0" smtClean="0"/>
          </a:p>
          <a:p>
            <a:r>
              <a:rPr lang="en-CA" dirty="0" smtClean="0"/>
              <a:t>7.	Plain Language Sleep (Diane)</a:t>
            </a:r>
          </a:p>
          <a:p>
            <a:r>
              <a:rPr lang="en-CA" dirty="0" smtClean="0"/>
              <a:t>-	8 hours a night – vote / guess how many hours – does it need to be in a row</a:t>
            </a:r>
          </a:p>
          <a:p>
            <a:r>
              <a:rPr lang="en-CA" dirty="0" smtClean="0"/>
              <a:t>-	Less caffeine, less </a:t>
            </a:r>
            <a:r>
              <a:rPr lang="en-CA" dirty="0" err="1" smtClean="0"/>
              <a:t>stim</a:t>
            </a:r>
            <a:r>
              <a:rPr lang="en-CA" dirty="0" smtClean="0"/>
              <a:t> (electronics) in bedroom, more exercise, no pills</a:t>
            </a:r>
          </a:p>
          <a:p>
            <a:endParaRPr lang="en-CA" dirty="0" smtClean="0"/>
          </a:p>
          <a:p>
            <a:r>
              <a:rPr lang="en-CA" dirty="0" smtClean="0"/>
              <a:t>8.	Questions / Comments (Tom and Diane)</a:t>
            </a:r>
          </a:p>
          <a:p>
            <a:endParaRPr lang="en-CA" dirty="0" smtClean="0"/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6161D5-3222-4522-93ED-348612CC7891}" type="slidenum">
              <a:rPr lang="en-CA" smtClean="0"/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689620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Tom Archer (SNSC) and participants from a healthy exercise and diet program will lead a discussion on three key elements of healthy living: healthy meals, regular exercise, &amp; health checkups. It may surprise people to learn simple strategies to live a longer and better life. Come and find out if eating fish and muffins are always healthier.</a:t>
            </a:r>
          </a:p>
          <a:p>
            <a:endParaRPr lang="en-CA" dirty="0" smtClean="0"/>
          </a:p>
          <a:p>
            <a:r>
              <a:rPr lang="en-CA" dirty="0" smtClean="0"/>
              <a:t>1.	Introductions (Diane to introduce herself and Tom)</a:t>
            </a:r>
          </a:p>
          <a:p>
            <a:endParaRPr lang="en-CA" dirty="0" smtClean="0"/>
          </a:p>
          <a:p>
            <a:r>
              <a:rPr lang="en-CA" dirty="0" smtClean="0"/>
              <a:t>2.	Objectives: (Tom) – Ask participants what they think is important in getting &amp; Staying Healthy </a:t>
            </a:r>
          </a:p>
          <a:p>
            <a:r>
              <a:rPr lang="en-CA" dirty="0" smtClean="0"/>
              <a:t>-	Why is there a Health Matters Program </a:t>
            </a:r>
          </a:p>
          <a:p>
            <a:r>
              <a:rPr lang="en-CA" dirty="0" smtClean="0"/>
              <a:t>-	Plain Language Diet</a:t>
            </a:r>
          </a:p>
          <a:p>
            <a:r>
              <a:rPr lang="en-CA" dirty="0" smtClean="0"/>
              <a:t>-	Plain Language Exercise</a:t>
            </a:r>
          </a:p>
          <a:p>
            <a:r>
              <a:rPr lang="en-CA" dirty="0" smtClean="0"/>
              <a:t>-	Plain Language Annual Physicals</a:t>
            </a:r>
          </a:p>
          <a:p>
            <a:r>
              <a:rPr lang="en-CA" dirty="0" smtClean="0"/>
              <a:t>-	Plain Language Sleep</a:t>
            </a:r>
          </a:p>
          <a:p>
            <a:endParaRPr lang="en-CA" dirty="0" smtClean="0"/>
          </a:p>
          <a:p>
            <a:r>
              <a:rPr lang="en-CA" dirty="0" smtClean="0"/>
              <a:t>3.	Health Matters was started because of facts: (Tom)</a:t>
            </a:r>
          </a:p>
          <a:p>
            <a:r>
              <a:rPr lang="en-CA" dirty="0" smtClean="0"/>
              <a:t>-	2X Medical Health Issues</a:t>
            </a:r>
          </a:p>
          <a:p>
            <a:r>
              <a:rPr lang="en-CA" dirty="0" smtClean="0"/>
              <a:t>-	4X preventable death</a:t>
            </a:r>
          </a:p>
          <a:p>
            <a:r>
              <a:rPr lang="en-CA" dirty="0" smtClean="0"/>
              <a:t>-	Family History Genetics cannot be controlled therefore we can only work of lifestyle choices. 3 Main factors would improve health, everyone’s health: 1. Healthy eating, 2. Regular physical Exercise, 3. Annual physicals and 3 month medication reviews – Tom ask participants what would improve health</a:t>
            </a:r>
          </a:p>
          <a:p>
            <a:endParaRPr lang="en-CA" dirty="0" smtClean="0"/>
          </a:p>
          <a:p>
            <a:r>
              <a:rPr lang="en-CA" dirty="0" smtClean="0"/>
              <a:t>4.	Plain Language Diet (Tom &amp; Diane)</a:t>
            </a:r>
          </a:p>
          <a:p>
            <a:r>
              <a:rPr lang="en-CA" dirty="0" smtClean="0"/>
              <a:t>-	Canadian Food Guide – where to find it (Tom) – how do we know what and how much to eat.</a:t>
            </a:r>
          </a:p>
          <a:p>
            <a:r>
              <a:rPr lang="en-CA" dirty="0" smtClean="0"/>
              <a:t>-	8 glasses of water per day (why) (Diane) – build Q’s but get ready if there is no answer.</a:t>
            </a:r>
          </a:p>
          <a:p>
            <a:r>
              <a:rPr lang="en-CA" dirty="0" smtClean="0"/>
              <a:t>-	At least 7 fruits and veggies (why) (Tom) what are their favorite fruits veggies </a:t>
            </a:r>
          </a:p>
          <a:p>
            <a:r>
              <a:rPr lang="en-CA" dirty="0" smtClean="0"/>
              <a:t>-	Portion / plate size (Diane) – Tom will bring two different sized plates</a:t>
            </a:r>
          </a:p>
          <a:p>
            <a:r>
              <a:rPr lang="en-CA" dirty="0" smtClean="0"/>
              <a:t>-	Preparation method (deep fried fish versus baked fish) (Tom)</a:t>
            </a:r>
          </a:p>
          <a:p>
            <a:r>
              <a:rPr lang="en-CA" dirty="0" smtClean="0"/>
              <a:t>-	Marketing Tricks (Hamburgers – low fat Muffins) (Tom) (show photo’s) (hold vote on what food’s from a list are healthier)</a:t>
            </a:r>
          </a:p>
          <a:p>
            <a:r>
              <a:rPr lang="en-CA" dirty="0" smtClean="0"/>
              <a:t>-	Snacks – reward – everything in moderation (Diane) – Q Is it ever OK to eat cake, chocolate bars</a:t>
            </a:r>
          </a:p>
          <a:p>
            <a:r>
              <a:rPr lang="en-CA" dirty="0" smtClean="0"/>
              <a:t>-	Sugar’s in common drinks (Diane) Guess / vote how many spoon </a:t>
            </a:r>
            <a:r>
              <a:rPr lang="en-CA" dirty="0" err="1" smtClean="0"/>
              <a:t>fulls</a:t>
            </a:r>
            <a:r>
              <a:rPr lang="en-CA" dirty="0" smtClean="0"/>
              <a:t> of sugar in each drink</a:t>
            </a:r>
          </a:p>
          <a:p>
            <a:r>
              <a:rPr lang="en-CA" dirty="0" smtClean="0"/>
              <a:t>-	Reading Labels - first couple of ingredients are important – look at calories, fat, sugar, sodium, &amp; fibre (Tom)</a:t>
            </a:r>
          </a:p>
          <a:p>
            <a:endParaRPr lang="en-CA" dirty="0" smtClean="0"/>
          </a:p>
          <a:p>
            <a:r>
              <a:rPr lang="en-CA" dirty="0" smtClean="0"/>
              <a:t>5.	Plain Language Exercise</a:t>
            </a:r>
          </a:p>
          <a:p>
            <a:r>
              <a:rPr lang="en-CA" dirty="0" smtClean="0"/>
              <a:t>-	Stretch, warm up aerobic, cool down (Tom)</a:t>
            </a:r>
          </a:p>
          <a:p>
            <a:r>
              <a:rPr lang="en-CA" dirty="0" smtClean="0"/>
              <a:t>-	20 minutes a day of aerobic (Diane)</a:t>
            </a:r>
          </a:p>
          <a:p>
            <a:r>
              <a:rPr lang="en-CA" dirty="0" smtClean="0"/>
              <a:t>-	Low cost (Diane)</a:t>
            </a:r>
          </a:p>
          <a:p>
            <a:r>
              <a:rPr lang="en-CA" dirty="0" smtClean="0"/>
              <a:t>-	Good pain – Bad pain (Tom)</a:t>
            </a:r>
          </a:p>
          <a:p>
            <a:r>
              <a:rPr lang="en-CA" dirty="0" smtClean="0"/>
              <a:t>-	Too tired – try 1 minute (Diane)</a:t>
            </a:r>
          </a:p>
          <a:p>
            <a:r>
              <a:rPr lang="en-CA" dirty="0" smtClean="0"/>
              <a:t>-	By yourself, Bring a friend – find a friend, In a group (Diane)</a:t>
            </a:r>
          </a:p>
          <a:p>
            <a:endParaRPr lang="en-CA" dirty="0" smtClean="0"/>
          </a:p>
          <a:p>
            <a:r>
              <a:rPr lang="en-CA" dirty="0" smtClean="0"/>
              <a:t>6.	Annual Physicals (Tom)</a:t>
            </a:r>
          </a:p>
          <a:p>
            <a:r>
              <a:rPr lang="en-CA" dirty="0" smtClean="0"/>
              <a:t>-	Early Identification</a:t>
            </a:r>
          </a:p>
          <a:p>
            <a:r>
              <a:rPr lang="en-CA" dirty="0" smtClean="0"/>
              <a:t>-	High Risk areas</a:t>
            </a:r>
          </a:p>
          <a:p>
            <a:r>
              <a:rPr lang="en-CA" dirty="0" smtClean="0"/>
              <a:t>-	Medication Reviews</a:t>
            </a:r>
          </a:p>
          <a:p>
            <a:r>
              <a:rPr lang="en-CA" dirty="0" smtClean="0"/>
              <a:t>-	Prevention</a:t>
            </a:r>
          </a:p>
          <a:p>
            <a:r>
              <a:rPr lang="en-CA" dirty="0" smtClean="0"/>
              <a:t>-	Fears and ways to reduce them (know what and why, social stories, </a:t>
            </a:r>
            <a:r>
              <a:rPr lang="en-CA" dirty="0" err="1" smtClean="0"/>
              <a:t>utube</a:t>
            </a:r>
            <a:r>
              <a:rPr lang="en-CA" dirty="0" smtClean="0"/>
              <a:t> videos, relaxation strategies)</a:t>
            </a:r>
          </a:p>
          <a:p>
            <a:endParaRPr lang="en-CA" dirty="0" smtClean="0"/>
          </a:p>
          <a:p>
            <a:r>
              <a:rPr lang="en-CA" dirty="0" smtClean="0"/>
              <a:t>7.	Plain Language Sleep (Diane)</a:t>
            </a:r>
          </a:p>
          <a:p>
            <a:r>
              <a:rPr lang="en-CA" dirty="0" smtClean="0"/>
              <a:t>-	8 hours a night – vote / guess how many hours – does it need to be in a row</a:t>
            </a:r>
          </a:p>
          <a:p>
            <a:r>
              <a:rPr lang="en-CA" dirty="0" smtClean="0"/>
              <a:t>-	Less caffeine, less </a:t>
            </a:r>
            <a:r>
              <a:rPr lang="en-CA" dirty="0" err="1" smtClean="0"/>
              <a:t>stim</a:t>
            </a:r>
            <a:r>
              <a:rPr lang="en-CA" dirty="0" smtClean="0"/>
              <a:t> (electronics) in bedroom, more exercise, no pills</a:t>
            </a:r>
          </a:p>
          <a:p>
            <a:endParaRPr lang="en-CA" dirty="0" smtClean="0"/>
          </a:p>
          <a:p>
            <a:r>
              <a:rPr lang="en-CA" dirty="0" smtClean="0"/>
              <a:t>8.	Questions / Comments (Tom and Diane)</a:t>
            </a:r>
          </a:p>
          <a:p>
            <a:endParaRPr lang="en-CA" dirty="0" smtClean="0"/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6161D5-3222-4522-93ED-348612CC7891}" type="slidenum">
              <a:rPr lang="en-CA" smtClean="0">
                <a:solidFill>
                  <a:prstClr val="black"/>
                </a:solidFill>
              </a:rPr>
              <a:pPr/>
              <a:t>6</a:t>
            </a:fld>
            <a:endParaRPr lang="en-C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89620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Tom Archer (SNSC) and participants from a healthy exercise and diet program will lead a discussion on three key elements of healthy living: healthy meals, regular exercise, &amp; health checkups. It may surprise people to learn simple strategies to live a longer and better life. Come and find out if eating fish and muffins are always healthier.</a:t>
            </a:r>
          </a:p>
          <a:p>
            <a:endParaRPr lang="en-CA" dirty="0" smtClean="0"/>
          </a:p>
          <a:p>
            <a:r>
              <a:rPr lang="en-CA" dirty="0" smtClean="0"/>
              <a:t>1.	Introductions (Diane to introduce herself and Tom)</a:t>
            </a:r>
          </a:p>
          <a:p>
            <a:endParaRPr lang="en-CA" dirty="0" smtClean="0"/>
          </a:p>
          <a:p>
            <a:r>
              <a:rPr lang="en-CA" dirty="0" smtClean="0"/>
              <a:t>2.	Objectives: (Tom) – Ask participants what they think is important in getting &amp; Staying Healthy </a:t>
            </a:r>
          </a:p>
          <a:p>
            <a:r>
              <a:rPr lang="en-CA" dirty="0" smtClean="0"/>
              <a:t>-	Why is there a Health Matters Program </a:t>
            </a:r>
          </a:p>
          <a:p>
            <a:r>
              <a:rPr lang="en-CA" dirty="0" smtClean="0"/>
              <a:t>-	Plain Language Diet</a:t>
            </a:r>
          </a:p>
          <a:p>
            <a:r>
              <a:rPr lang="en-CA" dirty="0" smtClean="0"/>
              <a:t>-	Plain Language Exercise</a:t>
            </a:r>
          </a:p>
          <a:p>
            <a:r>
              <a:rPr lang="en-CA" dirty="0" smtClean="0"/>
              <a:t>-	Plain Language Annual Physicals</a:t>
            </a:r>
          </a:p>
          <a:p>
            <a:r>
              <a:rPr lang="en-CA" dirty="0" smtClean="0"/>
              <a:t>-	Plain Language Sleep</a:t>
            </a:r>
          </a:p>
          <a:p>
            <a:endParaRPr lang="en-CA" dirty="0" smtClean="0"/>
          </a:p>
          <a:p>
            <a:r>
              <a:rPr lang="en-CA" dirty="0" smtClean="0"/>
              <a:t>3.	Health Matters was started because of facts: (Tom)</a:t>
            </a:r>
          </a:p>
          <a:p>
            <a:r>
              <a:rPr lang="en-CA" dirty="0" smtClean="0"/>
              <a:t>-	2X Medical Health Issues</a:t>
            </a:r>
          </a:p>
          <a:p>
            <a:r>
              <a:rPr lang="en-CA" dirty="0" smtClean="0"/>
              <a:t>-	4X preventable death</a:t>
            </a:r>
          </a:p>
          <a:p>
            <a:r>
              <a:rPr lang="en-CA" dirty="0" smtClean="0"/>
              <a:t>-	Family History Genetics cannot be controlled therefore we can only work of lifestyle choices. 3 Main factors would improve health, everyone’s health: 1. Healthy eating, 2. Regular physical Exercise, 3. Annual physicals and 3 month medication reviews – Tom ask participants what would improve health</a:t>
            </a:r>
          </a:p>
          <a:p>
            <a:endParaRPr lang="en-CA" dirty="0" smtClean="0"/>
          </a:p>
          <a:p>
            <a:r>
              <a:rPr lang="en-CA" dirty="0" smtClean="0"/>
              <a:t>4.	Plain Language Diet (Tom &amp; Diane)</a:t>
            </a:r>
          </a:p>
          <a:p>
            <a:r>
              <a:rPr lang="en-CA" dirty="0" smtClean="0"/>
              <a:t>-	Canadian Food Guide – where to find it (Tom) – how do we know what and how much to eat.</a:t>
            </a:r>
          </a:p>
          <a:p>
            <a:r>
              <a:rPr lang="en-CA" dirty="0" smtClean="0"/>
              <a:t>-	8 glasses of water per day (why) (Diane) – build Q’s but get ready if there is no answer.</a:t>
            </a:r>
          </a:p>
          <a:p>
            <a:r>
              <a:rPr lang="en-CA" dirty="0" smtClean="0"/>
              <a:t>-	At least 7 fruits and veggies (why) (Tom) what are their favorite fruits veggies </a:t>
            </a:r>
          </a:p>
          <a:p>
            <a:r>
              <a:rPr lang="en-CA" dirty="0" smtClean="0"/>
              <a:t>-	Portion / plate size (Diane) – Tom will bring two different sized plates</a:t>
            </a:r>
          </a:p>
          <a:p>
            <a:r>
              <a:rPr lang="en-CA" dirty="0" smtClean="0"/>
              <a:t>-	Preparation method (deep fried fish versus baked fish) (Tom)</a:t>
            </a:r>
          </a:p>
          <a:p>
            <a:r>
              <a:rPr lang="en-CA" dirty="0" smtClean="0"/>
              <a:t>-	Marketing Tricks (Hamburgers – low fat Muffins) (Tom) (show photo’s) (hold vote on what food’s from a list are healthier)</a:t>
            </a:r>
          </a:p>
          <a:p>
            <a:r>
              <a:rPr lang="en-CA" dirty="0" smtClean="0"/>
              <a:t>-	Snacks – reward – everything in moderation (Diane) – Q Is it ever OK to eat cake, chocolate bars</a:t>
            </a:r>
          </a:p>
          <a:p>
            <a:r>
              <a:rPr lang="en-CA" dirty="0" smtClean="0"/>
              <a:t>-	Sugar’s in common drinks (Diane) Guess / vote how many spoon </a:t>
            </a:r>
            <a:r>
              <a:rPr lang="en-CA" dirty="0" err="1" smtClean="0"/>
              <a:t>fulls</a:t>
            </a:r>
            <a:r>
              <a:rPr lang="en-CA" dirty="0" smtClean="0"/>
              <a:t> of sugar in each drink</a:t>
            </a:r>
          </a:p>
          <a:p>
            <a:r>
              <a:rPr lang="en-CA" dirty="0" smtClean="0"/>
              <a:t>-	Reading Labels - first couple of ingredients are important – look at calories, fat, sugar, sodium, &amp; fibre (Tom)</a:t>
            </a:r>
          </a:p>
          <a:p>
            <a:endParaRPr lang="en-CA" dirty="0" smtClean="0"/>
          </a:p>
          <a:p>
            <a:r>
              <a:rPr lang="en-CA" dirty="0" smtClean="0"/>
              <a:t>5.	Plain Language Exercise</a:t>
            </a:r>
          </a:p>
          <a:p>
            <a:r>
              <a:rPr lang="en-CA" dirty="0" smtClean="0"/>
              <a:t>-	Stretch, warm up aerobic, cool down (Tom)</a:t>
            </a:r>
          </a:p>
          <a:p>
            <a:r>
              <a:rPr lang="en-CA" dirty="0" smtClean="0"/>
              <a:t>-	20 minutes a day of aerobic (Diane)</a:t>
            </a:r>
          </a:p>
          <a:p>
            <a:r>
              <a:rPr lang="en-CA" dirty="0" smtClean="0"/>
              <a:t>-	Low cost (Diane)</a:t>
            </a:r>
          </a:p>
          <a:p>
            <a:r>
              <a:rPr lang="en-CA" dirty="0" smtClean="0"/>
              <a:t>-	Good pain – Bad pain (Tom)</a:t>
            </a:r>
          </a:p>
          <a:p>
            <a:r>
              <a:rPr lang="en-CA" dirty="0" smtClean="0"/>
              <a:t>-	Too tired – try 1 minute (Diane)</a:t>
            </a:r>
          </a:p>
          <a:p>
            <a:r>
              <a:rPr lang="en-CA" dirty="0" smtClean="0"/>
              <a:t>-	By yourself, Bring a friend – find a friend, In a group (Diane)</a:t>
            </a:r>
          </a:p>
          <a:p>
            <a:endParaRPr lang="en-CA" dirty="0" smtClean="0"/>
          </a:p>
          <a:p>
            <a:r>
              <a:rPr lang="en-CA" dirty="0" smtClean="0"/>
              <a:t>6.	Annual Physicals (Tom)</a:t>
            </a:r>
          </a:p>
          <a:p>
            <a:r>
              <a:rPr lang="en-CA" dirty="0" smtClean="0"/>
              <a:t>-	Early Identification</a:t>
            </a:r>
          </a:p>
          <a:p>
            <a:r>
              <a:rPr lang="en-CA" dirty="0" smtClean="0"/>
              <a:t>-	High Risk areas</a:t>
            </a:r>
          </a:p>
          <a:p>
            <a:r>
              <a:rPr lang="en-CA" dirty="0" smtClean="0"/>
              <a:t>-	Medication Reviews</a:t>
            </a:r>
          </a:p>
          <a:p>
            <a:r>
              <a:rPr lang="en-CA" dirty="0" smtClean="0"/>
              <a:t>-	Prevention</a:t>
            </a:r>
          </a:p>
          <a:p>
            <a:r>
              <a:rPr lang="en-CA" dirty="0" smtClean="0"/>
              <a:t>-	Fears and ways to reduce them (know what and why, social stories, </a:t>
            </a:r>
            <a:r>
              <a:rPr lang="en-CA" dirty="0" err="1" smtClean="0"/>
              <a:t>utube</a:t>
            </a:r>
            <a:r>
              <a:rPr lang="en-CA" dirty="0" smtClean="0"/>
              <a:t> videos, relaxation strategies)</a:t>
            </a:r>
          </a:p>
          <a:p>
            <a:endParaRPr lang="en-CA" dirty="0" smtClean="0"/>
          </a:p>
          <a:p>
            <a:r>
              <a:rPr lang="en-CA" dirty="0" smtClean="0"/>
              <a:t>7.	Plain Language Sleep (Diane)</a:t>
            </a:r>
          </a:p>
          <a:p>
            <a:r>
              <a:rPr lang="en-CA" dirty="0" smtClean="0"/>
              <a:t>-	8 hours a night – vote / guess how many hours – does it need to be in a row</a:t>
            </a:r>
          </a:p>
          <a:p>
            <a:r>
              <a:rPr lang="en-CA" dirty="0" smtClean="0"/>
              <a:t>-	Less caffeine, less </a:t>
            </a:r>
            <a:r>
              <a:rPr lang="en-CA" dirty="0" err="1" smtClean="0"/>
              <a:t>stim</a:t>
            </a:r>
            <a:r>
              <a:rPr lang="en-CA" dirty="0" smtClean="0"/>
              <a:t> (electronics) in bedroom, more exercise, no pills</a:t>
            </a:r>
          </a:p>
          <a:p>
            <a:endParaRPr lang="en-CA" dirty="0" smtClean="0"/>
          </a:p>
          <a:p>
            <a:r>
              <a:rPr lang="en-CA" dirty="0" smtClean="0"/>
              <a:t>8.	Questions / Comments (Tom and Diane)</a:t>
            </a:r>
          </a:p>
          <a:p>
            <a:endParaRPr lang="en-CA" dirty="0" smtClean="0"/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6161D5-3222-4522-93ED-348612CC7891}" type="slidenum">
              <a:rPr lang="en-CA" smtClean="0"/>
              <a:t>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689620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Tom Archer (SNSC) and participants from a healthy exercise and diet program will lead a discussion on three key elements of healthy living: healthy meals, regular exercise, &amp; health checkups. It may surprise people to learn simple strategies to live a longer and better life. Come and find out if eating fish and muffins are always healthier.</a:t>
            </a:r>
          </a:p>
          <a:p>
            <a:endParaRPr lang="en-CA" dirty="0" smtClean="0"/>
          </a:p>
          <a:p>
            <a:r>
              <a:rPr lang="en-CA" dirty="0" smtClean="0"/>
              <a:t>1.	Introductions (Diane to introduce herself and Tom)</a:t>
            </a:r>
          </a:p>
          <a:p>
            <a:endParaRPr lang="en-CA" dirty="0" smtClean="0"/>
          </a:p>
          <a:p>
            <a:r>
              <a:rPr lang="en-CA" dirty="0" smtClean="0"/>
              <a:t>2.	Objectives: (Tom) – Ask participants what they think is important in getting &amp; Staying Healthy </a:t>
            </a:r>
          </a:p>
          <a:p>
            <a:r>
              <a:rPr lang="en-CA" dirty="0" smtClean="0"/>
              <a:t>-	Why is there a Health Matters Program </a:t>
            </a:r>
          </a:p>
          <a:p>
            <a:r>
              <a:rPr lang="en-CA" dirty="0" smtClean="0"/>
              <a:t>-	Plain Language Diet</a:t>
            </a:r>
          </a:p>
          <a:p>
            <a:r>
              <a:rPr lang="en-CA" dirty="0" smtClean="0"/>
              <a:t>-	Plain Language Exercise</a:t>
            </a:r>
          </a:p>
          <a:p>
            <a:r>
              <a:rPr lang="en-CA" dirty="0" smtClean="0"/>
              <a:t>-	Plain Language Annual Physicals</a:t>
            </a:r>
          </a:p>
          <a:p>
            <a:r>
              <a:rPr lang="en-CA" dirty="0" smtClean="0"/>
              <a:t>-	Plain Language Sleep</a:t>
            </a:r>
          </a:p>
          <a:p>
            <a:endParaRPr lang="en-CA" dirty="0" smtClean="0"/>
          </a:p>
          <a:p>
            <a:r>
              <a:rPr lang="en-CA" dirty="0" smtClean="0"/>
              <a:t>3.	Health Matters was started because of facts: (Tom)</a:t>
            </a:r>
          </a:p>
          <a:p>
            <a:r>
              <a:rPr lang="en-CA" dirty="0" smtClean="0"/>
              <a:t>-	2X Medical Health Issues</a:t>
            </a:r>
          </a:p>
          <a:p>
            <a:r>
              <a:rPr lang="en-CA" dirty="0" smtClean="0"/>
              <a:t>-	4X preventable death</a:t>
            </a:r>
          </a:p>
          <a:p>
            <a:r>
              <a:rPr lang="en-CA" dirty="0" smtClean="0"/>
              <a:t>-	Family History Genetics cannot be controlled therefore we can only work of lifestyle choices. 3 Main factors would improve health, everyone’s health: 1. Healthy eating, 2. Regular physical Exercise, 3. Annual physicals and 3 month medication reviews – Tom ask participants what would improve health</a:t>
            </a:r>
          </a:p>
          <a:p>
            <a:endParaRPr lang="en-CA" dirty="0" smtClean="0"/>
          </a:p>
          <a:p>
            <a:r>
              <a:rPr lang="en-CA" dirty="0" smtClean="0"/>
              <a:t>4.	Plain Language Diet (Tom &amp; Diane)</a:t>
            </a:r>
          </a:p>
          <a:p>
            <a:r>
              <a:rPr lang="en-CA" dirty="0" smtClean="0"/>
              <a:t>-	Canadian Food Guide – where to find it (Tom) – how do we know what and how much to eat.</a:t>
            </a:r>
          </a:p>
          <a:p>
            <a:r>
              <a:rPr lang="en-CA" dirty="0" smtClean="0"/>
              <a:t>-	8 glasses of water per day (why) (Diane) – build Q’s but get ready if there is no answer.</a:t>
            </a:r>
          </a:p>
          <a:p>
            <a:r>
              <a:rPr lang="en-CA" dirty="0" smtClean="0"/>
              <a:t>-	At least 7 fruits and veggies (why) (Tom) what are their favorite fruits veggies </a:t>
            </a:r>
          </a:p>
          <a:p>
            <a:r>
              <a:rPr lang="en-CA" dirty="0" smtClean="0"/>
              <a:t>-	Portion / plate size (Diane) – Tom will bring two different sized plates</a:t>
            </a:r>
          </a:p>
          <a:p>
            <a:r>
              <a:rPr lang="en-CA" dirty="0" smtClean="0"/>
              <a:t>-	Preparation method (deep fried fish versus baked fish) (Tom)</a:t>
            </a:r>
          </a:p>
          <a:p>
            <a:r>
              <a:rPr lang="en-CA" dirty="0" smtClean="0"/>
              <a:t>-	Marketing Tricks (Hamburgers – low fat Muffins) (Tom) (show photo’s) (hold vote on what food’s from a list are healthier)</a:t>
            </a:r>
          </a:p>
          <a:p>
            <a:r>
              <a:rPr lang="en-CA" dirty="0" smtClean="0"/>
              <a:t>-	Snacks – reward – everything in moderation (Diane) – Q Is it ever OK to eat cake, chocolate bars</a:t>
            </a:r>
          </a:p>
          <a:p>
            <a:r>
              <a:rPr lang="en-CA" dirty="0" smtClean="0"/>
              <a:t>-	Sugar’s in common drinks (Diane) Guess / vote how many spoon </a:t>
            </a:r>
            <a:r>
              <a:rPr lang="en-CA" dirty="0" err="1" smtClean="0"/>
              <a:t>fulls</a:t>
            </a:r>
            <a:r>
              <a:rPr lang="en-CA" dirty="0" smtClean="0"/>
              <a:t> of sugar in each drink</a:t>
            </a:r>
          </a:p>
          <a:p>
            <a:r>
              <a:rPr lang="en-CA" dirty="0" smtClean="0"/>
              <a:t>-	Reading Labels - first couple of ingredients are important – look at calories, fat, sugar, sodium, &amp; fibre (Tom)</a:t>
            </a:r>
          </a:p>
          <a:p>
            <a:endParaRPr lang="en-CA" dirty="0" smtClean="0"/>
          </a:p>
          <a:p>
            <a:r>
              <a:rPr lang="en-CA" dirty="0" smtClean="0"/>
              <a:t>5.	Plain Language Exercise</a:t>
            </a:r>
          </a:p>
          <a:p>
            <a:r>
              <a:rPr lang="en-CA" dirty="0" smtClean="0"/>
              <a:t>-	Stretch, warm up aerobic, cool down (Tom)</a:t>
            </a:r>
          </a:p>
          <a:p>
            <a:r>
              <a:rPr lang="en-CA" dirty="0" smtClean="0"/>
              <a:t>-	20 minutes a day of aerobic (Diane)</a:t>
            </a:r>
          </a:p>
          <a:p>
            <a:r>
              <a:rPr lang="en-CA" dirty="0" smtClean="0"/>
              <a:t>-	Low cost (Diane)</a:t>
            </a:r>
          </a:p>
          <a:p>
            <a:r>
              <a:rPr lang="en-CA" dirty="0" smtClean="0"/>
              <a:t>-	Good pain – Bad pain (Tom)</a:t>
            </a:r>
          </a:p>
          <a:p>
            <a:r>
              <a:rPr lang="en-CA" dirty="0" smtClean="0"/>
              <a:t>-	Too tired – try 1 minute (Diane)</a:t>
            </a:r>
          </a:p>
          <a:p>
            <a:r>
              <a:rPr lang="en-CA" dirty="0" smtClean="0"/>
              <a:t>-	By yourself, Bring a friend – find a friend, In a group (Diane)</a:t>
            </a:r>
          </a:p>
          <a:p>
            <a:endParaRPr lang="en-CA" dirty="0" smtClean="0"/>
          </a:p>
          <a:p>
            <a:r>
              <a:rPr lang="en-CA" dirty="0" smtClean="0"/>
              <a:t>6.	Annual Physicals (Tom)</a:t>
            </a:r>
          </a:p>
          <a:p>
            <a:r>
              <a:rPr lang="en-CA" dirty="0" smtClean="0"/>
              <a:t>-	Early Identification</a:t>
            </a:r>
          </a:p>
          <a:p>
            <a:r>
              <a:rPr lang="en-CA" dirty="0" smtClean="0"/>
              <a:t>-	High Risk areas</a:t>
            </a:r>
          </a:p>
          <a:p>
            <a:r>
              <a:rPr lang="en-CA" dirty="0" smtClean="0"/>
              <a:t>-	Medication Reviews</a:t>
            </a:r>
          </a:p>
          <a:p>
            <a:r>
              <a:rPr lang="en-CA" dirty="0" smtClean="0"/>
              <a:t>-	Prevention</a:t>
            </a:r>
          </a:p>
          <a:p>
            <a:r>
              <a:rPr lang="en-CA" dirty="0" smtClean="0"/>
              <a:t>-	Fears and ways to reduce them (know what and why, social stories, </a:t>
            </a:r>
            <a:r>
              <a:rPr lang="en-CA" dirty="0" err="1" smtClean="0"/>
              <a:t>utube</a:t>
            </a:r>
            <a:r>
              <a:rPr lang="en-CA" dirty="0" smtClean="0"/>
              <a:t> videos, relaxation strategies)</a:t>
            </a:r>
          </a:p>
          <a:p>
            <a:endParaRPr lang="en-CA" dirty="0" smtClean="0"/>
          </a:p>
          <a:p>
            <a:r>
              <a:rPr lang="en-CA" dirty="0" smtClean="0"/>
              <a:t>7.	Plain Language Sleep (Diane)</a:t>
            </a:r>
          </a:p>
          <a:p>
            <a:r>
              <a:rPr lang="en-CA" dirty="0" smtClean="0"/>
              <a:t>-	8 hours a night – vote / guess how many hours – does it need to be in a row</a:t>
            </a:r>
          </a:p>
          <a:p>
            <a:r>
              <a:rPr lang="en-CA" dirty="0" smtClean="0"/>
              <a:t>-	Less caffeine, less </a:t>
            </a:r>
            <a:r>
              <a:rPr lang="en-CA" dirty="0" err="1" smtClean="0"/>
              <a:t>stim</a:t>
            </a:r>
            <a:r>
              <a:rPr lang="en-CA" dirty="0" smtClean="0"/>
              <a:t> (electronics) in bedroom, more exercise, no pills</a:t>
            </a:r>
          </a:p>
          <a:p>
            <a:endParaRPr lang="en-CA" dirty="0" smtClean="0"/>
          </a:p>
          <a:p>
            <a:r>
              <a:rPr lang="en-CA" dirty="0" smtClean="0"/>
              <a:t>8.	Questions / Comments (Tom and Diane)</a:t>
            </a:r>
          </a:p>
          <a:p>
            <a:endParaRPr lang="en-CA" dirty="0" smtClean="0"/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6161D5-3222-4522-93ED-348612CC7891}" type="slidenum">
              <a:rPr lang="en-CA" smtClean="0"/>
              <a:t>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689620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Tom Archer (SNSC) and participants from a healthy exercise and diet program will lead a discussion on three key elements of healthy living: healthy meals, regular exercise, &amp; health checkups. It may surprise people to learn simple strategies to live a longer and better life. Come and find out if eating fish and muffins are always healthier.</a:t>
            </a:r>
          </a:p>
          <a:p>
            <a:endParaRPr lang="en-CA" dirty="0" smtClean="0"/>
          </a:p>
          <a:p>
            <a:r>
              <a:rPr lang="en-CA" dirty="0" smtClean="0"/>
              <a:t>1.	Introductions (Diane to introduce herself and Tom)</a:t>
            </a:r>
          </a:p>
          <a:p>
            <a:endParaRPr lang="en-CA" dirty="0" smtClean="0"/>
          </a:p>
          <a:p>
            <a:r>
              <a:rPr lang="en-CA" dirty="0" smtClean="0"/>
              <a:t>2.	Objectives: (Tom) – Ask participants what they think is important in getting &amp; Staying Healthy </a:t>
            </a:r>
          </a:p>
          <a:p>
            <a:r>
              <a:rPr lang="en-CA" dirty="0" smtClean="0"/>
              <a:t>-	Why is there a Health Matters Program </a:t>
            </a:r>
          </a:p>
          <a:p>
            <a:r>
              <a:rPr lang="en-CA" dirty="0" smtClean="0"/>
              <a:t>-	Plain Language Diet</a:t>
            </a:r>
          </a:p>
          <a:p>
            <a:r>
              <a:rPr lang="en-CA" dirty="0" smtClean="0"/>
              <a:t>-	Plain Language Exercise</a:t>
            </a:r>
          </a:p>
          <a:p>
            <a:r>
              <a:rPr lang="en-CA" dirty="0" smtClean="0"/>
              <a:t>-	Plain Language Annual Physicals</a:t>
            </a:r>
          </a:p>
          <a:p>
            <a:r>
              <a:rPr lang="en-CA" dirty="0" smtClean="0"/>
              <a:t>-	Plain Language Sleep</a:t>
            </a:r>
          </a:p>
          <a:p>
            <a:endParaRPr lang="en-CA" dirty="0" smtClean="0"/>
          </a:p>
          <a:p>
            <a:r>
              <a:rPr lang="en-CA" dirty="0" smtClean="0"/>
              <a:t>3.	Health Matters was started because of facts: (Tom)</a:t>
            </a:r>
          </a:p>
          <a:p>
            <a:r>
              <a:rPr lang="en-CA" dirty="0" smtClean="0"/>
              <a:t>-	2X Medical Health Issues</a:t>
            </a:r>
          </a:p>
          <a:p>
            <a:r>
              <a:rPr lang="en-CA" dirty="0" smtClean="0"/>
              <a:t>-	4X preventable death</a:t>
            </a:r>
          </a:p>
          <a:p>
            <a:r>
              <a:rPr lang="en-CA" dirty="0" smtClean="0"/>
              <a:t>-	Family History Genetics cannot be controlled therefore we can only work of lifestyle choices. 3 Main factors would improve health, everyone’s health: 1. Healthy eating, 2. Regular physical Exercise, 3. Annual physicals and 3 month medication reviews – Tom ask participants what would improve health</a:t>
            </a:r>
          </a:p>
          <a:p>
            <a:endParaRPr lang="en-CA" dirty="0" smtClean="0"/>
          </a:p>
          <a:p>
            <a:r>
              <a:rPr lang="en-CA" dirty="0" smtClean="0"/>
              <a:t>4.	Plain Language Diet (Tom &amp; Diane)</a:t>
            </a:r>
          </a:p>
          <a:p>
            <a:r>
              <a:rPr lang="en-CA" dirty="0" smtClean="0"/>
              <a:t>-	Canadian Food Guide – where to find it (Tom) – how do we know what and how much to eat.</a:t>
            </a:r>
          </a:p>
          <a:p>
            <a:r>
              <a:rPr lang="en-CA" dirty="0" smtClean="0"/>
              <a:t>-	8 glasses of water per day (why) (Diane) – build Q’s but get ready if there is no answer.</a:t>
            </a:r>
          </a:p>
          <a:p>
            <a:r>
              <a:rPr lang="en-CA" dirty="0" smtClean="0"/>
              <a:t>-	At least 7 fruits and veggies (why) (Tom) what are their favorite fruits veggies </a:t>
            </a:r>
          </a:p>
          <a:p>
            <a:r>
              <a:rPr lang="en-CA" dirty="0" smtClean="0"/>
              <a:t>-	Portion / plate size (Diane) – Tom will bring two different sized plates</a:t>
            </a:r>
          </a:p>
          <a:p>
            <a:r>
              <a:rPr lang="en-CA" dirty="0" smtClean="0"/>
              <a:t>-	Preparation method (deep fried fish versus baked fish) (Tom)</a:t>
            </a:r>
          </a:p>
          <a:p>
            <a:r>
              <a:rPr lang="en-CA" dirty="0" smtClean="0"/>
              <a:t>-	Marketing Tricks (Hamburgers – low fat Muffins) (Tom) (show photo’s) (hold vote on what food’s from a list are healthier)</a:t>
            </a:r>
          </a:p>
          <a:p>
            <a:r>
              <a:rPr lang="en-CA" dirty="0" smtClean="0"/>
              <a:t>-	Snacks – reward – everything in moderation (Diane) – Q Is it ever OK to eat cake, chocolate bars</a:t>
            </a:r>
          </a:p>
          <a:p>
            <a:r>
              <a:rPr lang="en-CA" dirty="0" smtClean="0"/>
              <a:t>-	Sugar’s in common drinks (Diane) Guess / vote how many spoon </a:t>
            </a:r>
            <a:r>
              <a:rPr lang="en-CA" dirty="0" err="1" smtClean="0"/>
              <a:t>fulls</a:t>
            </a:r>
            <a:r>
              <a:rPr lang="en-CA" dirty="0" smtClean="0"/>
              <a:t> of sugar in each drink</a:t>
            </a:r>
          </a:p>
          <a:p>
            <a:r>
              <a:rPr lang="en-CA" dirty="0" smtClean="0"/>
              <a:t>-	Reading Labels - first couple of ingredients are important – look at calories, fat, sugar, sodium, &amp; fibre (Tom)</a:t>
            </a:r>
          </a:p>
          <a:p>
            <a:endParaRPr lang="en-CA" dirty="0" smtClean="0"/>
          </a:p>
          <a:p>
            <a:r>
              <a:rPr lang="en-CA" dirty="0" smtClean="0"/>
              <a:t>5.	Plain Language Exercise</a:t>
            </a:r>
          </a:p>
          <a:p>
            <a:r>
              <a:rPr lang="en-CA" dirty="0" smtClean="0"/>
              <a:t>-	Stretch, warm up aerobic, cool down (Tom)</a:t>
            </a:r>
          </a:p>
          <a:p>
            <a:r>
              <a:rPr lang="en-CA" dirty="0" smtClean="0"/>
              <a:t>-	20 minutes a day of aerobic (Diane)</a:t>
            </a:r>
          </a:p>
          <a:p>
            <a:r>
              <a:rPr lang="en-CA" dirty="0" smtClean="0"/>
              <a:t>-	Low cost (Diane)</a:t>
            </a:r>
          </a:p>
          <a:p>
            <a:r>
              <a:rPr lang="en-CA" dirty="0" smtClean="0"/>
              <a:t>-	Good pain – Bad pain (Tom)</a:t>
            </a:r>
          </a:p>
          <a:p>
            <a:r>
              <a:rPr lang="en-CA" dirty="0" smtClean="0"/>
              <a:t>-	Too tired – try 1 minute (Diane)</a:t>
            </a:r>
          </a:p>
          <a:p>
            <a:r>
              <a:rPr lang="en-CA" dirty="0" smtClean="0"/>
              <a:t>-	By yourself, Bring a friend – find a friend, In a group (Diane)</a:t>
            </a:r>
          </a:p>
          <a:p>
            <a:endParaRPr lang="en-CA" dirty="0" smtClean="0"/>
          </a:p>
          <a:p>
            <a:r>
              <a:rPr lang="en-CA" dirty="0" smtClean="0"/>
              <a:t>6.	Annual Physicals (Tom)</a:t>
            </a:r>
          </a:p>
          <a:p>
            <a:r>
              <a:rPr lang="en-CA" dirty="0" smtClean="0"/>
              <a:t>-	Early Identification</a:t>
            </a:r>
          </a:p>
          <a:p>
            <a:r>
              <a:rPr lang="en-CA" dirty="0" smtClean="0"/>
              <a:t>-	High Risk areas</a:t>
            </a:r>
          </a:p>
          <a:p>
            <a:r>
              <a:rPr lang="en-CA" dirty="0" smtClean="0"/>
              <a:t>-	Medication Reviews</a:t>
            </a:r>
          </a:p>
          <a:p>
            <a:r>
              <a:rPr lang="en-CA" dirty="0" smtClean="0"/>
              <a:t>-	Prevention</a:t>
            </a:r>
          </a:p>
          <a:p>
            <a:r>
              <a:rPr lang="en-CA" dirty="0" smtClean="0"/>
              <a:t>-	Fears and ways to reduce them (know what and why, social stories, </a:t>
            </a:r>
            <a:r>
              <a:rPr lang="en-CA" dirty="0" err="1" smtClean="0"/>
              <a:t>utube</a:t>
            </a:r>
            <a:r>
              <a:rPr lang="en-CA" dirty="0" smtClean="0"/>
              <a:t> videos, relaxation strategies)</a:t>
            </a:r>
          </a:p>
          <a:p>
            <a:endParaRPr lang="en-CA" dirty="0" smtClean="0"/>
          </a:p>
          <a:p>
            <a:r>
              <a:rPr lang="en-CA" dirty="0" smtClean="0"/>
              <a:t>7.	Plain Language Sleep (Diane)</a:t>
            </a:r>
          </a:p>
          <a:p>
            <a:r>
              <a:rPr lang="en-CA" dirty="0" smtClean="0"/>
              <a:t>-	8 hours a night – vote / guess how many hours – does it need to be in a row</a:t>
            </a:r>
          </a:p>
          <a:p>
            <a:r>
              <a:rPr lang="en-CA" dirty="0" smtClean="0"/>
              <a:t>-	Less caffeine, less </a:t>
            </a:r>
            <a:r>
              <a:rPr lang="en-CA" dirty="0" err="1" smtClean="0"/>
              <a:t>stim</a:t>
            </a:r>
            <a:r>
              <a:rPr lang="en-CA" dirty="0" smtClean="0"/>
              <a:t> (electronics) in bedroom, more exercise, no pills</a:t>
            </a:r>
          </a:p>
          <a:p>
            <a:endParaRPr lang="en-CA" dirty="0" smtClean="0"/>
          </a:p>
          <a:p>
            <a:r>
              <a:rPr lang="en-CA" dirty="0" smtClean="0"/>
              <a:t>8.	Questions / Comments (Tom and Diane)</a:t>
            </a:r>
          </a:p>
          <a:p>
            <a:endParaRPr lang="en-CA" dirty="0" smtClean="0"/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6161D5-3222-4522-93ED-348612CC7891}" type="slidenum">
              <a:rPr lang="en-CA" smtClean="0"/>
              <a:t>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689620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Tom Archer (SNSC) and participants from a healthy exercise and diet program will lead a discussion on three key elements of healthy living: healthy meals, regular exercise, &amp; health checkups. It may surprise people to learn simple strategies to live a longer and better life. Come and find out if eating fish and muffins are always healthier.</a:t>
            </a:r>
          </a:p>
          <a:p>
            <a:endParaRPr lang="en-CA" dirty="0" smtClean="0"/>
          </a:p>
          <a:p>
            <a:r>
              <a:rPr lang="en-CA" dirty="0" smtClean="0"/>
              <a:t>1.	Introductions (Diane to introduce herself and Tom)</a:t>
            </a:r>
          </a:p>
          <a:p>
            <a:endParaRPr lang="en-CA" dirty="0" smtClean="0"/>
          </a:p>
          <a:p>
            <a:r>
              <a:rPr lang="en-CA" dirty="0" smtClean="0"/>
              <a:t>2.	Objectives: (Tom) – Ask participants what they think is important in getting &amp; Staying Healthy </a:t>
            </a:r>
          </a:p>
          <a:p>
            <a:r>
              <a:rPr lang="en-CA" dirty="0" smtClean="0"/>
              <a:t>-	Why is there a Health Matters Program </a:t>
            </a:r>
          </a:p>
          <a:p>
            <a:r>
              <a:rPr lang="en-CA" dirty="0" smtClean="0"/>
              <a:t>-	Plain Language Diet</a:t>
            </a:r>
          </a:p>
          <a:p>
            <a:r>
              <a:rPr lang="en-CA" dirty="0" smtClean="0"/>
              <a:t>-	Plain Language Exercise</a:t>
            </a:r>
          </a:p>
          <a:p>
            <a:r>
              <a:rPr lang="en-CA" dirty="0" smtClean="0"/>
              <a:t>-	Plain Language Annual Physicals</a:t>
            </a:r>
          </a:p>
          <a:p>
            <a:r>
              <a:rPr lang="en-CA" dirty="0" smtClean="0"/>
              <a:t>-	Plain Language Sleep</a:t>
            </a:r>
          </a:p>
          <a:p>
            <a:endParaRPr lang="en-CA" dirty="0" smtClean="0"/>
          </a:p>
          <a:p>
            <a:r>
              <a:rPr lang="en-CA" dirty="0" smtClean="0"/>
              <a:t>3.	Health Matters was started because of facts: (Tom)</a:t>
            </a:r>
          </a:p>
          <a:p>
            <a:r>
              <a:rPr lang="en-CA" dirty="0" smtClean="0"/>
              <a:t>-	2X Medical Health Issues</a:t>
            </a:r>
          </a:p>
          <a:p>
            <a:r>
              <a:rPr lang="en-CA" dirty="0" smtClean="0"/>
              <a:t>-	4X preventable death</a:t>
            </a:r>
          </a:p>
          <a:p>
            <a:r>
              <a:rPr lang="en-CA" dirty="0" smtClean="0"/>
              <a:t>-	Family History Genetics cannot be controlled therefore we can only work of lifestyle choices. 3 Main factors would improve health, everyone’s health: 1. Healthy eating, 2. Regular physical Exercise, 3. Annual physicals and 3 month medication reviews – Tom ask participants what would improve health</a:t>
            </a:r>
          </a:p>
          <a:p>
            <a:endParaRPr lang="en-CA" dirty="0" smtClean="0"/>
          </a:p>
          <a:p>
            <a:r>
              <a:rPr lang="en-CA" dirty="0" smtClean="0"/>
              <a:t>4.	Plain Language Diet (Tom &amp; Diane)</a:t>
            </a:r>
          </a:p>
          <a:p>
            <a:r>
              <a:rPr lang="en-CA" dirty="0" smtClean="0"/>
              <a:t>-	Canadian Food Guide – where to find it (Tom) – how do we know what and how much to eat.</a:t>
            </a:r>
          </a:p>
          <a:p>
            <a:r>
              <a:rPr lang="en-CA" dirty="0" smtClean="0"/>
              <a:t>-	8 glasses of water per day (why) (Diane) – build Q’s but get ready if there is no answer.</a:t>
            </a:r>
          </a:p>
          <a:p>
            <a:r>
              <a:rPr lang="en-CA" dirty="0" smtClean="0"/>
              <a:t>-	At least 7 fruits and veggies (why) (Tom) what are their favorite fruits veggies </a:t>
            </a:r>
          </a:p>
          <a:p>
            <a:r>
              <a:rPr lang="en-CA" dirty="0" smtClean="0"/>
              <a:t>-	Portion / plate size (Diane) – Tom will bring two different sized plates</a:t>
            </a:r>
          </a:p>
          <a:p>
            <a:r>
              <a:rPr lang="en-CA" dirty="0" smtClean="0"/>
              <a:t>-	Preparation method (deep fried fish versus baked fish) (Tom)</a:t>
            </a:r>
          </a:p>
          <a:p>
            <a:r>
              <a:rPr lang="en-CA" dirty="0" smtClean="0"/>
              <a:t>-	Marketing Tricks (Hamburgers – low fat Muffins) (Tom) (show photo’s) (hold vote on what food’s from a list are healthier)</a:t>
            </a:r>
          </a:p>
          <a:p>
            <a:r>
              <a:rPr lang="en-CA" dirty="0" smtClean="0"/>
              <a:t>-	Snacks – reward – everything in moderation (Diane) – Q Is it ever OK to eat cake, chocolate bars</a:t>
            </a:r>
          </a:p>
          <a:p>
            <a:r>
              <a:rPr lang="en-CA" dirty="0" smtClean="0"/>
              <a:t>-	Sugar’s in common drinks (Diane) Guess / vote how many spoon </a:t>
            </a:r>
            <a:r>
              <a:rPr lang="en-CA" dirty="0" err="1" smtClean="0"/>
              <a:t>fulls</a:t>
            </a:r>
            <a:r>
              <a:rPr lang="en-CA" dirty="0" smtClean="0"/>
              <a:t> of sugar in each drink</a:t>
            </a:r>
          </a:p>
          <a:p>
            <a:r>
              <a:rPr lang="en-CA" dirty="0" smtClean="0"/>
              <a:t>-	Reading Labels - first couple of ingredients are important – look at calories, fat, sugar, sodium, &amp; fibre (Tom)</a:t>
            </a:r>
          </a:p>
          <a:p>
            <a:endParaRPr lang="en-CA" dirty="0" smtClean="0"/>
          </a:p>
          <a:p>
            <a:r>
              <a:rPr lang="en-CA" dirty="0" smtClean="0"/>
              <a:t>5.	Plain Language Exercise</a:t>
            </a:r>
          </a:p>
          <a:p>
            <a:r>
              <a:rPr lang="en-CA" dirty="0" smtClean="0"/>
              <a:t>-	Stretch, warm up aerobic, cool down (Tom)</a:t>
            </a:r>
          </a:p>
          <a:p>
            <a:r>
              <a:rPr lang="en-CA" dirty="0" smtClean="0"/>
              <a:t>-	20 minutes a day of aerobic (Diane)</a:t>
            </a:r>
          </a:p>
          <a:p>
            <a:r>
              <a:rPr lang="en-CA" dirty="0" smtClean="0"/>
              <a:t>-	Low cost (Diane)</a:t>
            </a:r>
          </a:p>
          <a:p>
            <a:r>
              <a:rPr lang="en-CA" dirty="0" smtClean="0"/>
              <a:t>-	Good pain – Bad pain (Tom)</a:t>
            </a:r>
          </a:p>
          <a:p>
            <a:r>
              <a:rPr lang="en-CA" dirty="0" smtClean="0"/>
              <a:t>-	Too tired – try 1 minute (Diane)</a:t>
            </a:r>
          </a:p>
          <a:p>
            <a:r>
              <a:rPr lang="en-CA" dirty="0" smtClean="0"/>
              <a:t>-	By yourself, Bring a friend – find a friend, In a group (Diane)</a:t>
            </a:r>
          </a:p>
          <a:p>
            <a:endParaRPr lang="en-CA" dirty="0" smtClean="0"/>
          </a:p>
          <a:p>
            <a:r>
              <a:rPr lang="en-CA" dirty="0" smtClean="0"/>
              <a:t>6.	Annual Physicals (Tom)</a:t>
            </a:r>
          </a:p>
          <a:p>
            <a:r>
              <a:rPr lang="en-CA" dirty="0" smtClean="0"/>
              <a:t>-	Early Identification</a:t>
            </a:r>
          </a:p>
          <a:p>
            <a:r>
              <a:rPr lang="en-CA" dirty="0" smtClean="0"/>
              <a:t>-	High Risk areas</a:t>
            </a:r>
          </a:p>
          <a:p>
            <a:r>
              <a:rPr lang="en-CA" dirty="0" smtClean="0"/>
              <a:t>-	Medication Reviews</a:t>
            </a:r>
          </a:p>
          <a:p>
            <a:r>
              <a:rPr lang="en-CA" dirty="0" smtClean="0"/>
              <a:t>-	Prevention</a:t>
            </a:r>
          </a:p>
          <a:p>
            <a:r>
              <a:rPr lang="en-CA" dirty="0" smtClean="0"/>
              <a:t>-	Fears and ways to reduce them (know what and why, social stories, </a:t>
            </a:r>
            <a:r>
              <a:rPr lang="en-CA" dirty="0" err="1" smtClean="0"/>
              <a:t>utube</a:t>
            </a:r>
            <a:r>
              <a:rPr lang="en-CA" dirty="0" smtClean="0"/>
              <a:t> videos, relaxation strategies)</a:t>
            </a:r>
          </a:p>
          <a:p>
            <a:endParaRPr lang="en-CA" dirty="0" smtClean="0"/>
          </a:p>
          <a:p>
            <a:r>
              <a:rPr lang="en-CA" dirty="0" smtClean="0"/>
              <a:t>7.	Plain Language Sleep (Diane)</a:t>
            </a:r>
          </a:p>
          <a:p>
            <a:r>
              <a:rPr lang="en-CA" dirty="0" smtClean="0"/>
              <a:t>-	8 hours a night – vote / guess how many hours – does it need to be in a row</a:t>
            </a:r>
          </a:p>
          <a:p>
            <a:r>
              <a:rPr lang="en-CA" dirty="0" smtClean="0"/>
              <a:t>-	Less caffeine, less </a:t>
            </a:r>
            <a:r>
              <a:rPr lang="en-CA" dirty="0" err="1" smtClean="0"/>
              <a:t>stim</a:t>
            </a:r>
            <a:r>
              <a:rPr lang="en-CA" dirty="0" smtClean="0"/>
              <a:t> (electronics) in bedroom, more exercise, no pills</a:t>
            </a:r>
          </a:p>
          <a:p>
            <a:endParaRPr lang="en-CA" dirty="0" smtClean="0"/>
          </a:p>
          <a:p>
            <a:r>
              <a:rPr lang="en-CA" dirty="0" smtClean="0"/>
              <a:t>8.	Questions / Comments (Tom and Diane)</a:t>
            </a:r>
          </a:p>
          <a:p>
            <a:endParaRPr lang="en-CA" dirty="0" smtClean="0"/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6161D5-3222-4522-93ED-348612CC7891}" type="slidenum">
              <a:rPr lang="en-CA" smtClean="0"/>
              <a:t>10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689620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34F5A3-BBC0-4E8A-8FDD-C7935CC39445}" type="datetimeFigureOut">
              <a:rPr lang="en-CA"/>
              <a:pPr>
                <a:defRPr/>
              </a:pPr>
              <a:t>30/05/2014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C5542E-C4BC-461C-8320-0B05F27FA4A6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E54A9-618A-47B1-B257-C0CDCFDB119E}" type="datetimeFigureOut">
              <a:rPr lang="en-CA"/>
              <a:pPr>
                <a:defRPr/>
              </a:pPr>
              <a:t>30/05/2014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A575F5-2383-4EE1-B24D-30B2A58672C9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E5D24B-ABD4-4B7A-9704-39EA5CB8FF9B}" type="datetimeFigureOut">
              <a:rPr lang="en-CA"/>
              <a:pPr>
                <a:defRPr/>
              </a:pPr>
              <a:t>30/05/2014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5AA69A-8B34-43DB-BCBA-E3ADA2C7CB4B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34F5A3-BBC0-4E8A-8FDD-C7935CC39445}" type="datetimeFigureOut">
              <a:rPr lang="en-CA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30/05/2014</a:t>
            </a:fld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C5542E-C4BC-461C-8320-0B05F27FA4A6}" type="slidenum">
              <a:rPr lang="en-CA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64035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4E4B72-01B0-4230-AF38-277BB0FA83F0}" type="datetimeFigureOut">
              <a:rPr lang="en-CA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30/05/2014</a:t>
            </a:fld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B80C82-0E9B-43B6-9110-DDE2DB3177EC}" type="slidenum">
              <a:rPr lang="en-CA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12153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CF3B7D-5737-464B-9101-1E66D4606F86}" type="datetimeFigureOut">
              <a:rPr lang="en-CA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30/05/2014</a:t>
            </a:fld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A015FA-617C-4FBE-8C15-E3109FADC16A}" type="slidenum">
              <a:rPr lang="en-CA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09588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0ED78F-CA1B-42EB-B823-059F4D82DAF9}" type="datetimeFigureOut">
              <a:rPr lang="en-CA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30/05/2014</a:t>
            </a:fld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FC86E3-1B59-4B17-94FF-EA8A6852888B}" type="slidenum">
              <a:rPr lang="en-CA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27340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588C3D-024D-4F0E-84B1-72C4CAA0C74F}" type="datetimeFigureOut">
              <a:rPr lang="en-CA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30/05/2014</a:t>
            </a:fld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A9AAFD-CD01-4473-9EA3-E847BD3319DB}" type="slidenum">
              <a:rPr lang="en-CA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7752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533B1-8A23-4D07-8259-7D2F93BCD9A2}" type="datetimeFigureOut">
              <a:rPr lang="en-CA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30/05/2014</a:t>
            </a:fld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6F5B83-557F-4CE2-88B3-99D7B80AAA6B}" type="slidenum">
              <a:rPr lang="en-CA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89189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2A0201-A9AB-40A1-852B-E10E7B334E9F}" type="datetimeFigureOut">
              <a:rPr lang="en-CA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30/05/2014</a:t>
            </a:fld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CCDA88-BAC6-4F93-A7E6-96C891903AF6}" type="slidenum">
              <a:rPr lang="en-CA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56941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0F1675-DE38-4B24-A50C-21FF7095831E}" type="datetimeFigureOut">
              <a:rPr lang="en-CA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30/05/2014</a:t>
            </a:fld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C6CD8C-F431-4E03-8C00-0A5CEA4FF535}" type="slidenum">
              <a:rPr lang="en-CA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32464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4E4B72-01B0-4230-AF38-277BB0FA83F0}" type="datetimeFigureOut">
              <a:rPr lang="en-CA"/>
              <a:pPr>
                <a:defRPr/>
              </a:pPr>
              <a:t>30/05/2014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B80C82-0E9B-43B6-9110-DDE2DB3177EC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CA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0ED26F-7A6C-491A-BDE6-A1475EB50701}" type="datetimeFigureOut">
              <a:rPr lang="en-CA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30/05/2014</a:t>
            </a:fld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D698C5-52F3-44F4-A944-5516ED9A39F4}" type="slidenum">
              <a:rPr lang="en-CA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88214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E54A9-618A-47B1-B257-C0CDCFDB119E}" type="datetimeFigureOut">
              <a:rPr lang="en-CA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30/05/2014</a:t>
            </a:fld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A575F5-2383-4EE1-B24D-30B2A58672C9}" type="slidenum">
              <a:rPr lang="en-CA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99560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E5D24B-ABD4-4B7A-9704-39EA5CB8FF9B}" type="datetimeFigureOut">
              <a:rPr lang="en-CA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30/05/2014</a:t>
            </a:fld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5AA69A-8B34-43DB-BCBA-E3ADA2C7CB4B}" type="slidenum">
              <a:rPr lang="en-CA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840909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34F5A3-BBC0-4E8A-8FDD-C7935CC39445}" type="datetimeFigureOut">
              <a:rPr lang="en-CA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30/05/2014</a:t>
            </a:fld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C5542E-C4BC-461C-8320-0B05F27FA4A6}" type="slidenum">
              <a:rPr lang="en-CA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512224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4E4B72-01B0-4230-AF38-277BB0FA83F0}" type="datetimeFigureOut">
              <a:rPr lang="en-CA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30/05/2014</a:t>
            </a:fld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B80C82-0E9B-43B6-9110-DDE2DB3177EC}" type="slidenum">
              <a:rPr lang="en-CA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38130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CF3B7D-5737-464B-9101-1E66D4606F86}" type="datetimeFigureOut">
              <a:rPr lang="en-CA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30/05/2014</a:t>
            </a:fld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A015FA-617C-4FBE-8C15-E3109FADC16A}" type="slidenum">
              <a:rPr lang="en-CA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824250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0ED78F-CA1B-42EB-B823-059F4D82DAF9}" type="datetimeFigureOut">
              <a:rPr lang="en-CA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30/05/2014</a:t>
            </a:fld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FC86E3-1B59-4B17-94FF-EA8A6852888B}" type="slidenum">
              <a:rPr lang="en-CA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53101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588C3D-024D-4F0E-84B1-72C4CAA0C74F}" type="datetimeFigureOut">
              <a:rPr lang="en-CA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30/05/2014</a:t>
            </a:fld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A9AAFD-CD01-4473-9EA3-E847BD3319DB}" type="slidenum">
              <a:rPr lang="en-CA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88659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533B1-8A23-4D07-8259-7D2F93BCD9A2}" type="datetimeFigureOut">
              <a:rPr lang="en-CA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30/05/2014</a:t>
            </a:fld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6F5B83-557F-4CE2-88B3-99D7B80AAA6B}" type="slidenum">
              <a:rPr lang="en-CA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100462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2A0201-A9AB-40A1-852B-E10E7B334E9F}" type="datetimeFigureOut">
              <a:rPr lang="en-CA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30/05/2014</a:t>
            </a:fld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CCDA88-BAC6-4F93-A7E6-96C891903AF6}" type="slidenum">
              <a:rPr lang="en-CA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5450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CF3B7D-5737-464B-9101-1E66D4606F86}" type="datetimeFigureOut">
              <a:rPr lang="en-CA"/>
              <a:pPr>
                <a:defRPr/>
              </a:pPr>
              <a:t>30/05/2014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A015FA-617C-4FBE-8C15-E3109FADC16A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0F1675-DE38-4B24-A50C-21FF7095831E}" type="datetimeFigureOut">
              <a:rPr lang="en-CA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30/05/2014</a:t>
            </a:fld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C6CD8C-F431-4E03-8C00-0A5CEA4FF535}" type="slidenum">
              <a:rPr lang="en-CA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877018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CA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0ED26F-7A6C-491A-BDE6-A1475EB50701}" type="datetimeFigureOut">
              <a:rPr lang="en-CA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30/05/2014</a:t>
            </a:fld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D698C5-52F3-44F4-A944-5516ED9A39F4}" type="slidenum">
              <a:rPr lang="en-CA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194898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E54A9-618A-47B1-B257-C0CDCFDB119E}" type="datetimeFigureOut">
              <a:rPr lang="en-CA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30/05/2014</a:t>
            </a:fld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A575F5-2383-4EE1-B24D-30B2A58672C9}" type="slidenum">
              <a:rPr lang="en-CA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784688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E5D24B-ABD4-4B7A-9704-39EA5CB8FF9B}" type="datetimeFigureOut">
              <a:rPr lang="en-CA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30/05/2014</a:t>
            </a:fld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5AA69A-8B34-43DB-BCBA-E3ADA2C7CB4B}" type="slidenum">
              <a:rPr lang="en-CA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227146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34F5A3-BBC0-4E8A-8FDD-C7935CC39445}" type="datetimeFigureOut">
              <a:rPr lang="en-CA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30/05/2014</a:t>
            </a:fld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C5542E-C4BC-461C-8320-0B05F27FA4A6}" type="slidenum">
              <a:rPr lang="en-CA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049150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4E4B72-01B0-4230-AF38-277BB0FA83F0}" type="datetimeFigureOut">
              <a:rPr lang="en-CA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30/05/2014</a:t>
            </a:fld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B80C82-0E9B-43B6-9110-DDE2DB3177EC}" type="slidenum">
              <a:rPr lang="en-CA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016545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CF3B7D-5737-464B-9101-1E66D4606F86}" type="datetimeFigureOut">
              <a:rPr lang="en-CA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30/05/2014</a:t>
            </a:fld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A015FA-617C-4FBE-8C15-E3109FADC16A}" type="slidenum">
              <a:rPr lang="en-CA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665934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0ED78F-CA1B-42EB-B823-059F4D82DAF9}" type="datetimeFigureOut">
              <a:rPr lang="en-CA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30/05/2014</a:t>
            </a:fld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FC86E3-1B59-4B17-94FF-EA8A6852888B}" type="slidenum">
              <a:rPr lang="en-CA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762287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588C3D-024D-4F0E-84B1-72C4CAA0C74F}" type="datetimeFigureOut">
              <a:rPr lang="en-CA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30/05/2014</a:t>
            </a:fld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A9AAFD-CD01-4473-9EA3-E847BD3319DB}" type="slidenum">
              <a:rPr lang="en-CA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779052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533B1-8A23-4D07-8259-7D2F93BCD9A2}" type="datetimeFigureOut">
              <a:rPr lang="en-CA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30/05/2014</a:t>
            </a:fld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6F5B83-557F-4CE2-88B3-99D7B80AAA6B}" type="slidenum">
              <a:rPr lang="en-CA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3678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0ED78F-CA1B-42EB-B823-059F4D82DAF9}" type="datetimeFigureOut">
              <a:rPr lang="en-CA"/>
              <a:pPr>
                <a:defRPr/>
              </a:pPr>
              <a:t>30/05/2014</a:t>
            </a:fld>
            <a:endParaRPr lang="en-C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FC86E3-1B59-4B17-94FF-EA8A6852888B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2A0201-A9AB-40A1-852B-E10E7B334E9F}" type="datetimeFigureOut">
              <a:rPr lang="en-CA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30/05/2014</a:t>
            </a:fld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CCDA88-BAC6-4F93-A7E6-96C891903AF6}" type="slidenum">
              <a:rPr lang="en-CA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980468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0F1675-DE38-4B24-A50C-21FF7095831E}" type="datetimeFigureOut">
              <a:rPr lang="en-CA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30/05/2014</a:t>
            </a:fld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C6CD8C-F431-4E03-8C00-0A5CEA4FF535}" type="slidenum">
              <a:rPr lang="en-CA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21584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CA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0ED26F-7A6C-491A-BDE6-A1475EB50701}" type="datetimeFigureOut">
              <a:rPr lang="en-CA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30/05/2014</a:t>
            </a:fld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D698C5-52F3-44F4-A944-5516ED9A39F4}" type="slidenum">
              <a:rPr lang="en-CA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203541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E54A9-618A-47B1-B257-C0CDCFDB119E}" type="datetimeFigureOut">
              <a:rPr lang="en-CA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30/05/2014</a:t>
            </a:fld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A575F5-2383-4EE1-B24D-30B2A58672C9}" type="slidenum">
              <a:rPr lang="en-CA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068186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E5D24B-ABD4-4B7A-9704-39EA5CB8FF9B}" type="datetimeFigureOut">
              <a:rPr lang="en-CA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30/05/2014</a:t>
            </a:fld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5AA69A-8B34-43DB-BCBA-E3ADA2C7CB4B}" type="slidenum">
              <a:rPr lang="en-CA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038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588C3D-024D-4F0E-84B1-72C4CAA0C74F}" type="datetimeFigureOut">
              <a:rPr lang="en-CA"/>
              <a:pPr>
                <a:defRPr/>
              </a:pPr>
              <a:t>30/05/2014</a:t>
            </a:fld>
            <a:endParaRPr lang="en-CA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A9AAFD-CD01-4473-9EA3-E847BD3319DB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533B1-8A23-4D07-8259-7D2F93BCD9A2}" type="datetimeFigureOut">
              <a:rPr lang="en-CA"/>
              <a:pPr>
                <a:defRPr/>
              </a:pPr>
              <a:t>30/05/2014</a:t>
            </a:fld>
            <a:endParaRPr lang="en-CA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6F5B83-557F-4CE2-88B3-99D7B80AAA6B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2A0201-A9AB-40A1-852B-E10E7B334E9F}" type="datetimeFigureOut">
              <a:rPr lang="en-CA"/>
              <a:pPr>
                <a:defRPr/>
              </a:pPr>
              <a:t>30/05/2014</a:t>
            </a:fld>
            <a:endParaRPr lang="en-CA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CCDA88-BAC6-4F93-A7E6-96C891903AF6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0F1675-DE38-4B24-A50C-21FF7095831E}" type="datetimeFigureOut">
              <a:rPr lang="en-CA"/>
              <a:pPr>
                <a:defRPr/>
              </a:pPr>
              <a:t>30/05/2014</a:t>
            </a:fld>
            <a:endParaRPr lang="en-C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C6CD8C-F431-4E03-8C00-0A5CEA4FF535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CA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0ED26F-7A6C-491A-BDE6-A1475EB50701}" type="datetimeFigureOut">
              <a:rPr lang="en-CA"/>
              <a:pPr>
                <a:defRPr/>
              </a:pPr>
              <a:t>30/05/2014</a:t>
            </a:fld>
            <a:endParaRPr lang="en-C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D698C5-52F3-44F4-A944-5516ED9A39F4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CA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5FAF532-48EF-4E86-B4F1-24102464929B}" type="datetimeFigureOut">
              <a:rPr lang="en-CA"/>
              <a:pPr>
                <a:defRPr/>
              </a:pPr>
              <a:t>30/05/2014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601FB10-44DD-4A93-A4FA-95FE9924049B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CA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5FAF532-48EF-4E86-B4F1-24102464929B}" type="datetimeFigureOut">
              <a:rPr lang="en-CA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30/05/2014</a:t>
            </a:fld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601FB10-44DD-4A93-A4FA-95FE9924049B}" type="slidenum">
              <a:rPr lang="en-CA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63234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CA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5FAF532-48EF-4E86-B4F1-24102464929B}" type="datetimeFigureOut">
              <a:rPr lang="en-CA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30/05/2014</a:t>
            </a:fld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601FB10-44DD-4A93-A4FA-95FE9924049B}" type="slidenum">
              <a:rPr lang="en-CA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08023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CA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5FAF532-48EF-4E86-B4F1-24102464929B}" type="datetimeFigureOut">
              <a:rPr lang="en-CA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30/05/2014</a:t>
            </a:fld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601FB10-44DD-4A93-A4FA-95FE9924049B}" type="slidenum">
              <a:rPr lang="en-CA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CA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069987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1.jpe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g"/><Relationship Id="rId5" Type="http://schemas.openxmlformats.org/officeDocument/2006/relationships/image" Target="../media/image7.jp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hyperlink" Target="http://www.google.ca/url?sa=i&amp;source=images&amp;cd=&amp;cad=rja&amp;docid=LXknduy2vqBZGM&amp;tbnid=eO9J1Aywh3S7_M:&amp;ved=0CAgQjRwwAA&amp;url=http://en.wikipedia.org/wiki/Canada's_Food_Guide&amp;ei=_byiUazAKY29qQHGzYGYAw&amp;psig=AFQjCNFgkdcESmrPwQgMaVx8URpQpvx2JQ&amp;ust=1369706109737542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2.jpeg"/><Relationship Id="rId4" Type="http://schemas.openxmlformats.org/officeDocument/2006/relationships/hyperlink" Target="http://motiveweight.blogspot.com/2012/03/portion-size-illusion.html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google.ca/imgres?imgurl=http://static.abcteach.com/content_preview/m/mathsymbolequalsrgb_t0.png&amp;imgrefurl=http://www.abcteach.com/directory/subjects-math-greater-than-less-than-10058-2-1&amp;docid=ftYAeIxhb0SciM&amp;tbnid=yluPiMh6AXeN3M&amp;w=64&amp;h=64&amp;ei=xtifUeZB6rHLAeTXgNAE&amp;ved=0CAUQxiAwAw&amp;iact=rics" TargetMode="External"/><Relationship Id="rId3" Type="http://schemas.openxmlformats.org/officeDocument/2006/relationships/image" Target="../media/image1.jpe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google.ca/url?sa=i&amp;rct=j&amp;q=&amp;esrc=s&amp;frm=1&amp;source=images&amp;cd=&amp;cad=rja&amp;docid=yEzLrtszwUMYkM&amp;tbnid=0pG9-oZVRIKsvM:&amp;ved=0CAUQjRw&amp;url=http://www.patentspostgrant.com/lang/en/2011/07/snq-plus-a-new-game-for-patent-reexamination&amp;ei=jdifUfaEL4i28wTlhICgBA&amp;bvm=bv.47008514,d.aWc&amp;psig=AFQjCNED36rU-71LPO47EFy-ZnkQp2P4fA&amp;ust=1369516535178394" TargetMode="External"/><Relationship Id="rId11" Type="http://schemas.openxmlformats.org/officeDocument/2006/relationships/image" Target="../media/image19.jpeg"/><Relationship Id="rId5" Type="http://schemas.openxmlformats.org/officeDocument/2006/relationships/image" Target="../media/image16.png"/><Relationship Id="rId10" Type="http://schemas.openxmlformats.org/officeDocument/2006/relationships/hyperlink" Target="http://www.google.ca/url?sa=i&amp;rct=j&amp;q=&amp;esrc=s&amp;frm=1&amp;source=images&amp;cd=&amp;cad=rja&amp;docid=cgjrqNaXHNhS7M&amp;tbnid=xQPnI3qtacIwTM:&amp;ved=0CAUQjRw&amp;url=http://meghantelpner.com/blog/does-all-things-in-moderation-work/&amp;ei=XNmfUdj8F4jk9gSexoCoAw&amp;bvm=bv.47008514,d.aWc&amp;psig=AFQjCNHvxs_4IHOBXuE9u6MOgEP0qxYSMQ&amp;ust=1369516736298933" TargetMode="External"/><Relationship Id="rId4" Type="http://schemas.openxmlformats.org/officeDocument/2006/relationships/image" Target="../media/image15.png"/><Relationship Id="rId9" Type="http://schemas.openxmlformats.org/officeDocument/2006/relationships/image" Target="../media/image18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2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3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jpg"/><Relationship Id="rId4" Type="http://schemas.openxmlformats.org/officeDocument/2006/relationships/image" Target="../media/image24.jp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emf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73000">
              <a:srgbClr val="008EC0">
                <a:alpha val="77000"/>
                <a:lumMod val="98000"/>
              </a:srgbClr>
            </a:gs>
            <a:gs pos="100000">
              <a:schemeClr val="bg2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7"/>
          <p:cNvSpPr>
            <a:spLocks noGrp="1"/>
          </p:cNvSpPr>
          <p:nvPr>
            <p:ph type="ctrTitle"/>
          </p:nvPr>
        </p:nvSpPr>
        <p:spPr>
          <a:xfrm>
            <a:off x="0" y="1484785"/>
            <a:ext cx="9144000" cy="2088231"/>
          </a:xfrm>
          <a:solidFill>
            <a:srgbClr val="F9C623"/>
          </a:solidFill>
        </p:spPr>
        <p:txBody>
          <a:bodyPr/>
          <a:lstStyle/>
          <a:p>
            <a:r>
              <a:rPr lang="en-CA" sz="7200" dirty="0" smtClean="0">
                <a:solidFill>
                  <a:schemeClr val="bg1"/>
                </a:solidFill>
                <a:latin typeface="Arial Rounded MT Bold" pitchFamily="34" charset="0"/>
              </a:rPr>
              <a:t>Health Matters Brant</a:t>
            </a:r>
          </a:p>
        </p:txBody>
      </p:sp>
      <p:sp>
        <p:nvSpPr>
          <p:cNvPr id="9" name="Rectangle 8"/>
          <p:cNvSpPr/>
          <p:nvPr/>
        </p:nvSpPr>
        <p:spPr>
          <a:xfrm>
            <a:off x="5202" y="1377209"/>
            <a:ext cx="9144000" cy="71437"/>
          </a:xfrm>
          <a:prstGeom prst="rect">
            <a:avLst/>
          </a:prstGeom>
          <a:solidFill>
            <a:srgbClr val="1AA8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10" name="Rectangle 9"/>
          <p:cNvSpPr/>
          <p:nvPr/>
        </p:nvSpPr>
        <p:spPr>
          <a:xfrm flipV="1">
            <a:off x="14789" y="3573016"/>
            <a:ext cx="9144000" cy="126125"/>
          </a:xfrm>
          <a:prstGeom prst="rect">
            <a:avLst/>
          </a:prstGeom>
          <a:solidFill>
            <a:srgbClr val="1AA8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2" name="TextBox 1"/>
          <p:cNvSpPr txBox="1"/>
          <p:nvPr/>
        </p:nvSpPr>
        <p:spPr>
          <a:xfrm>
            <a:off x="1912906" y="4005064"/>
            <a:ext cx="53285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000" dirty="0" smtClean="0"/>
              <a:t>Diane Richardson</a:t>
            </a:r>
          </a:p>
          <a:p>
            <a:pPr algn="ctr"/>
            <a:r>
              <a:rPr lang="en-CA" sz="4000" dirty="0" smtClean="0"/>
              <a:t>Donna Blackmore</a:t>
            </a:r>
          </a:p>
          <a:p>
            <a:pPr algn="ctr"/>
            <a:r>
              <a:rPr lang="en-CA" sz="4000" dirty="0" smtClean="0"/>
              <a:t>Tom Archer</a:t>
            </a:r>
            <a:endParaRPr lang="en-CA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008112"/>
          </a:xfrm>
        </p:spPr>
        <p:txBody>
          <a:bodyPr/>
          <a:lstStyle/>
          <a:p>
            <a:r>
              <a:rPr lang="en-CA" sz="3600" dirty="0" smtClean="0"/>
              <a:t>Other Healthy Eating  &amp; Exercise Options</a:t>
            </a:r>
            <a:endParaRPr lang="en-C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80728"/>
            <a:ext cx="8435280" cy="5616624"/>
          </a:xfrm>
        </p:spPr>
        <p:txBody>
          <a:bodyPr/>
          <a:lstStyle/>
          <a:p>
            <a:r>
              <a:rPr lang="en-CA" dirty="0" smtClean="0"/>
              <a:t>www.healthyeatingaddsup.com/Services.html</a:t>
            </a:r>
            <a:endParaRPr lang="en-CA" dirty="0"/>
          </a:p>
          <a:p>
            <a:endParaRPr lang="en-CA" dirty="0" smtClean="0"/>
          </a:p>
          <a:p>
            <a:pPr marL="0" indent="0">
              <a:buNone/>
            </a:pPr>
            <a:endParaRPr lang="en-CA" sz="1800" dirty="0" smtClean="0"/>
          </a:p>
          <a:p>
            <a:pPr marL="0" indent="0">
              <a:buNone/>
            </a:pPr>
            <a:endParaRPr lang="en-CA" sz="1400" dirty="0" smtClean="0"/>
          </a:p>
          <a:p>
            <a:r>
              <a:rPr lang="en-CA" dirty="0" smtClean="0"/>
              <a:t>www.specialolympicsontario.com</a:t>
            </a:r>
          </a:p>
          <a:p>
            <a:endParaRPr lang="en-CA" dirty="0" smtClean="0"/>
          </a:p>
          <a:p>
            <a:pPr marL="0" indent="0">
              <a:buNone/>
            </a:pPr>
            <a:endParaRPr lang="en-CA" sz="2000" dirty="0"/>
          </a:p>
          <a:p>
            <a:r>
              <a:rPr lang="en-CA" dirty="0"/>
              <a:t>Strive for </a:t>
            </a:r>
            <a:r>
              <a:rPr lang="en-CA" dirty="0" smtClean="0"/>
              <a:t>Health (Lawson Ministries)</a:t>
            </a:r>
          </a:p>
          <a:p>
            <a:endParaRPr lang="en-CA" sz="1000" dirty="0" smtClean="0"/>
          </a:p>
          <a:p>
            <a:r>
              <a:rPr lang="en-CA" dirty="0" smtClean="0"/>
              <a:t>www.cyoheat.com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176" y="1568171"/>
            <a:ext cx="1228528" cy="111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2339752" y="1988840"/>
            <a:ext cx="39604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400" dirty="0"/>
              <a:t>Chwen Johnson, MSc, RD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237" y="3253811"/>
            <a:ext cx="3619500" cy="9525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237" y="5589240"/>
            <a:ext cx="1492497" cy="1131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9336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Brant’s Health Matters Partners</a:t>
            </a:r>
            <a:endParaRPr lang="en-CA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340768"/>
            <a:ext cx="6568194" cy="1036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572707"/>
            <a:ext cx="3844713" cy="144016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5" y="2504603"/>
            <a:ext cx="4297117" cy="1576367"/>
          </a:xfrm>
          <a:prstGeom prst="rect">
            <a:avLst/>
          </a:prstGeom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321290"/>
            <a:ext cx="2016224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Wayne Gretzky Sports Centre Logo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7213" y="4321290"/>
            <a:ext cx="5695992" cy="763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7576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en-CA" dirty="0" smtClean="0"/>
              <a:t>What program meant to Diane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544616"/>
          </a:xfrm>
        </p:spPr>
        <p:txBody>
          <a:bodyPr/>
          <a:lstStyle/>
          <a:p>
            <a:r>
              <a:rPr lang="en-CA" sz="3600" dirty="0" smtClean="0"/>
              <a:t>Lost 30 – 40 lbs (4 big sacks of potatoes)</a:t>
            </a:r>
          </a:p>
          <a:p>
            <a:r>
              <a:rPr lang="en-CA" sz="3600" dirty="0" smtClean="0"/>
              <a:t>From no vegetables to some vegetables</a:t>
            </a:r>
          </a:p>
          <a:p>
            <a:r>
              <a:rPr lang="en-CA" sz="3600" dirty="0" smtClean="0"/>
              <a:t>Willingness to try new foods</a:t>
            </a:r>
          </a:p>
          <a:p>
            <a:r>
              <a:rPr lang="en-CA" sz="3600" dirty="0" smtClean="0"/>
              <a:t>No coke, some ginger ale</a:t>
            </a:r>
          </a:p>
          <a:p>
            <a:r>
              <a:rPr lang="en-CA" sz="3600" dirty="0" smtClean="0"/>
              <a:t>More exercise, until fall on ice</a:t>
            </a:r>
          </a:p>
          <a:p>
            <a:r>
              <a:rPr lang="en-CA" sz="3600" dirty="0" smtClean="0"/>
              <a:t>Less knee </a:t>
            </a:r>
            <a:r>
              <a:rPr lang="en-CA" sz="3600" dirty="0"/>
              <a:t>pain, </a:t>
            </a:r>
            <a:r>
              <a:rPr lang="en-CA" sz="3600" dirty="0" smtClean="0"/>
              <a:t>until pinched nerve</a:t>
            </a:r>
          </a:p>
          <a:p>
            <a:r>
              <a:rPr lang="en-CA" sz="3600" dirty="0" smtClean="0"/>
              <a:t>More self confidence</a:t>
            </a:r>
          </a:p>
          <a:p>
            <a:r>
              <a:rPr lang="en-CA" sz="3600" dirty="0" smtClean="0"/>
              <a:t>More comfortable in groups</a:t>
            </a:r>
          </a:p>
        </p:txBody>
      </p:sp>
    </p:spTree>
    <p:extLst>
      <p:ext uri="{BB962C8B-B14F-4D97-AF65-F5344CB8AC3E}">
        <p14:creationId xmlns:p14="http://schemas.microsoft.com/office/powerpoint/2010/main" val="3281141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864096"/>
          </a:xfrm>
        </p:spPr>
        <p:txBody>
          <a:bodyPr/>
          <a:lstStyle/>
          <a:p>
            <a:r>
              <a:rPr lang="en-CA" dirty="0" smtClean="0"/>
              <a:t>What is Good Health?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616624"/>
          </a:xfrm>
        </p:spPr>
        <p:txBody>
          <a:bodyPr/>
          <a:lstStyle/>
          <a:p>
            <a:r>
              <a:rPr lang="en-CA" sz="4000" dirty="0"/>
              <a:t>No sickness or </a:t>
            </a:r>
            <a:r>
              <a:rPr lang="en-CA" sz="4000" dirty="0" smtClean="0"/>
              <a:t>pain</a:t>
            </a:r>
          </a:p>
          <a:p>
            <a:r>
              <a:rPr lang="en-CA" sz="4000" dirty="0" smtClean="0"/>
              <a:t>Living into old age</a:t>
            </a:r>
            <a:endParaRPr lang="en-CA" sz="4000" dirty="0"/>
          </a:p>
          <a:p>
            <a:r>
              <a:rPr lang="en-CA" sz="4000" dirty="0"/>
              <a:t>Good Physical, Mental, and Emotional Health</a:t>
            </a:r>
          </a:p>
          <a:p>
            <a:r>
              <a:rPr lang="en-CA" sz="4000" dirty="0"/>
              <a:t>Enjoyable Friendships / Relationships</a:t>
            </a:r>
          </a:p>
          <a:p>
            <a:r>
              <a:rPr lang="en-CA" sz="4000" dirty="0"/>
              <a:t>Spiritual Fulfillment (Religious / personal goals, Life enjoyment, Happiness) </a:t>
            </a:r>
            <a:endParaRPr lang="en-CA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What impacts Health?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r>
              <a:rPr lang="en-CA" dirty="0" smtClean="0"/>
              <a:t>Family History</a:t>
            </a:r>
          </a:p>
          <a:p>
            <a:r>
              <a:rPr lang="en-CA" dirty="0" smtClean="0"/>
              <a:t>Genetic Make Up</a:t>
            </a:r>
          </a:p>
          <a:p>
            <a:r>
              <a:rPr lang="en-CA" dirty="0" smtClean="0"/>
              <a:t>Gender</a:t>
            </a:r>
          </a:p>
          <a:p>
            <a:r>
              <a:rPr lang="en-CA" dirty="0" smtClean="0"/>
              <a:t>Income</a:t>
            </a:r>
          </a:p>
          <a:p>
            <a:r>
              <a:rPr lang="en-CA" dirty="0" smtClean="0"/>
              <a:t>Education / Literacy</a:t>
            </a:r>
          </a:p>
          <a:p>
            <a:r>
              <a:rPr lang="en-CA" dirty="0" smtClean="0"/>
              <a:t>Social Relationships / Support</a:t>
            </a:r>
          </a:p>
          <a:p>
            <a:r>
              <a:rPr lang="en-CA" dirty="0" smtClean="0"/>
              <a:t>Access to Health Care</a:t>
            </a:r>
          </a:p>
          <a:p>
            <a:r>
              <a:rPr lang="en-CA" sz="4400" dirty="0" smtClean="0">
                <a:solidFill>
                  <a:srgbClr val="FFFF00"/>
                </a:solidFill>
              </a:rPr>
              <a:t>Lifestyle Choices</a:t>
            </a:r>
          </a:p>
          <a:p>
            <a:endParaRPr lang="en-CA" dirty="0" smtClean="0"/>
          </a:p>
          <a:p>
            <a:pPr marL="0" indent="0">
              <a:buNone/>
            </a:pPr>
            <a:endParaRPr lang="en-CA" dirty="0" smtClean="0"/>
          </a:p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Keys to Healthy Living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r>
              <a:rPr lang="en-CA" sz="3600" dirty="0" smtClean="0"/>
              <a:t>Healthy Meals</a:t>
            </a:r>
          </a:p>
          <a:p>
            <a:r>
              <a:rPr lang="en-CA" sz="3600" dirty="0" smtClean="0"/>
              <a:t>Regular Exercise</a:t>
            </a:r>
          </a:p>
          <a:p>
            <a:r>
              <a:rPr lang="en-CA" sz="3600" dirty="0"/>
              <a:t>Good </a:t>
            </a:r>
            <a:r>
              <a:rPr lang="en-CA" sz="3600" dirty="0" smtClean="0"/>
              <a:t>Sleep</a:t>
            </a:r>
          </a:p>
          <a:p>
            <a:r>
              <a:rPr lang="en-CA" sz="3600" dirty="0" smtClean="0"/>
              <a:t>Annual Physicals</a:t>
            </a:r>
          </a:p>
          <a:p>
            <a:r>
              <a:rPr lang="en-CA" sz="3600" dirty="0" smtClean="0"/>
              <a:t>Quarterly Medication Reviews</a:t>
            </a:r>
          </a:p>
          <a:p>
            <a:r>
              <a:rPr lang="en-CA" sz="3600" dirty="0" smtClean="0"/>
              <a:t>Regular Vision and Hearing Checks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en-CA" dirty="0" smtClean="0"/>
              <a:t>Canada’s Food Guide</a:t>
            </a:r>
            <a:endParaRPr lang="en-CA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endParaRPr lang="en-CA" dirty="0"/>
          </a:p>
        </p:txBody>
      </p:sp>
      <p:pic>
        <p:nvPicPr>
          <p:cNvPr id="11266" name="Picture 2" descr="http://upload.wikimedia.org/wikipedia/en/thumb/8/85/Canada's_Food_Guide.jpg/220px-Canada's_Food_Guide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5131" y="980728"/>
            <a:ext cx="4320480" cy="5518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6898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Healthy Diet: Canada’s Food Guide</a:t>
            </a:r>
            <a:endParaRPr lang="en-CA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CA" dirty="0" smtClean="0"/>
              <a:t>Tells us what and how much to eat &amp; drink:</a:t>
            </a:r>
          </a:p>
          <a:p>
            <a:pPr marL="0" indent="0">
              <a:buNone/>
            </a:pPr>
            <a:endParaRPr lang="en-CA" dirty="0" smtClean="0"/>
          </a:p>
          <a:p>
            <a:r>
              <a:rPr lang="en-CA" dirty="0" smtClean="0"/>
              <a:t>8 glasses of water every day</a:t>
            </a:r>
          </a:p>
          <a:p>
            <a:r>
              <a:rPr lang="en-CA" dirty="0" smtClean="0"/>
              <a:t>7 Fruits / Vegetables every day</a:t>
            </a:r>
          </a:p>
          <a:p>
            <a:r>
              <a:rPr lang="en-CA" dirty="0" smtClean="0"/>
              <a:t>Portion / plate size</a:t>
            </a:r>
          </a:p>
          <a:p>
            <a:pPr marL="0" indent="0">
              <a:buNone/>
            </a:pPr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Healthy Diet: Other</a:t>
            </a:r>
            <a:endParaRPr lang="en-CA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/>
          <a:lstStyle/>
          <a:p>
            <a:r>
              <a:rPr lang="en-CA" dirty="0" smtClean="0"/>
              <a:t>Snacks in moderation </a:t>
            </a:r>
            <a:r>
              <a:rPr lang="en-CA" dirty="0"/>
              <a:t>(</a:t>
            </a:r>
            <a:r>
              <a:rPr lang="en-CA" dirty="0" smtClean="0"/>
              <a:t>reward yourself)</a:t>
            </a:r>
          </a:p>
          <a:p>
            <a:r>
              <a:rPr lang="en-CA" dirty="0" smtClean="0"/>
              <a:t>How its cooked (baked or fried)</a:t>
            </a:r>
          </a:p>
          <a:p>
            <a:r>
              <a:rPr lang="en-CA" dirty="0" smtClean="0"/>
              <a:t>Marketing Tricks</a:t>
            </a:r>
          </a:p>
          <a:p>
            <a:r>
              <a:rPr lang="en-CA" dirty="0" smtClean="0"/>
              <a:t>Less / no Pop</a:t>
            </a:r>
          </a:p>
          <a:p>
            <a:r>
              <a:rPr lang="en-CA" dirty="0" smtClean="0"/>
              <a:t>Nutritional Labels</a:t>
            </a:r>
          </a:p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326867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92088"/>
          </a:xfrm>
        </p:spPr>
        <p:txBody>
          <a:bodyPr/>
          <a:lstStyle/>
          <a:p>
            <a:r>
              <a:rPr lang="en-CA" dirty="0" smtClean="0"/>
              <a:t>8 Glasses of Water Each Day</a:t>
            </a:r>
            <a:endParaRPr lang="en-CA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887506"/>
            <a:ext cx="8229600" cy="5781854"/>
          </a:xfrm>
        </p:spPr>
        <p:txBody>
          <a:bodyPr/>
          <a:lstStyle/>
          <a:p>
            <a:pPr marL="0" indent="0">
              <a:buNone/>
            </a:pPr>
            <a:r>
              <a:rPr lang="en-CA" dirty="0" smtClean="0"/>
              <a:t>Why?</a:t>
            </a:r>
          </a:p>
          <a:p>
            <a:r>
              <a:rPr lang="en-CA" dirty="0"/>
              <a:t>F</a:t>
            </a:r>
            <a:r>
              <a:rPr lang="en-CA" dirty="0" smtClean="0"/>
              <a:t>lushes </a:t>
            </a:r>
            <a:r>
              <a:rPr lang="en-CA" dirty="0"/>
              <a:t>toxins out </a:t>
            </a:r>
            <a:r>
              <a:rPr lang="en-CA" dirty="0" smtClean="0"/>
              <a:t>of organs</a:t>
            </a:r>
          </a:p>
          <a:p>
            <a:r>
              <a:rPr lang="en-CA" dirty="0"/>
              <a:t>C</a:t>
            </a:r>
            <a:r>
              <a:rPr lang="en-CA" dirty="0" smtClean="0"/>
              <a:t>arries </a:t>
            </a:r>
            <a:r>
              <a:rPr lang="en-CA" dirty="0"/>
              <a:t>nutrients to your </a:t>
            </a:r>
            <a:r>
              <a:rPr lang="en-CA" dirty="0" smtClean="0"/>
              <a:t>cells</a:t>
            </a:r>
          </a:p>
          <a:p>
            <a:r>
              <a:rPr lang="en-CA" dirty="0"/>
              <a:t>P</a:t>
            </a:r>
            <a:r>
              <a:rPr lang="en-CA" dirty="0" smtClean="0"/>
              <a:t>rovides </a:t>
            </a:r>
            <a:r>
              <a:rPr lang="en-CA" dirty="0"/>
              <a:t>a moist environment for ear, nose and throat </a:t>
            </a:r>
            <a:r>
              <a:rPr lang="en-CA" dirty="0" smtClean="0"/>
              <a:t>tissues</a:t>
            </a:r>
          </a:p>
          <a:p>
            <a:r>
              <a:rPr lang="en-CA" dirty="0" smtClean="0"/>
              <a:t>Prevents dehydration</a:t>
            </a:r>
          </a:p>
          <a:p>
            <a:r>
              <a:rPr lang="en-CA" dirty="0" smtClean="0"/>
              <a:t>Fills you up</a:t>
            </a:r>
          </a:p>
          <a:p>
            <a:pPr marL="0" indent="0">
              <a:buNone/>
            </a:pPr>
            <a:endParaRPr lang="en-CA" sz="1100" dirty="0" smtClean="0"/>
          </a:p>
          <a:p>
            <a:pPr marL="0" indent="0">
              <a:buNone/>
            </a:pPr>
            <a:r>
              <a:rPr lang="en-CA" dirty="0" smtClean="0"/>
              <a:t>Signs of Dehydration:</a:t>
            </a:r>
          </a:p>
          <a:p>
            <a:pPr marL="0" indent="0">
              <a:buNone/>
            </a:pPr>
            <a:r>
              <a:rPr lang="en-CA" dirty="0" smtClean="0"/>
              <a:t>Thirsty, dark pee, skin doesn’t bounce back when pinched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891078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64096"/>
          </a:xfrm>
        </p:spPr>
        <p:txBody>
          <a:bodyPr/>
          <a:lstStyle/>
          <a:p>
            <a:r>
              <a:rPr lang="en-CA" dirty="0" err="1"/>
              <a:t>HealthMatters</a:t>
            </a:r>
            <a:r>
              <a:rPr lang="en-CA" dirty="0"/>
              <a:t>™ Program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07904" y="908720"/>
            <a:ext cx="4978896" cy="5832648"/>
          </a:xfrm>
        </p:spPr>
        <p:txBody>
          <a:bodyPr/>
          <a:lstStyle/>
          <a:p>
            <a:r>
              <a:rPr lang="en-CA" dirty="0"/>
              <a:t>C</a:t>
            </a:r>
            <a:r>
              <a:rPr lang="en-CA" dirty="0" smtClean="0"/>
              <a:t>ollaboration </a:t>
            </a:r>
            <a:r>
              <a:rPr lang="en-CA" dirty="0"/>
              <a:t>between </a:t>
            </a:r>
            <a:r>
              <a:rPr lang="en-CA" dirty="0" smtClean="0"/>
              <a:t>the University </a:t>
            </a:r>
            <a:r>
              <a:rPr lang="en-CA" dirty="0"/>
              <a:t>of </a:t>
            </a:r>
            <a:r>
              <a:rPr lang="en-CA" dirty="0" smtClean="0"/>
              <a:t>Illinois (Chicago) </a:t>
            </a:r>
            <a:r>
              <a:rPr lang="en-CA" dirty="0"/>
              <a:t>and two community based organizations, ARCA (New Mexico) and </a:t>
            </a:r>
            <a:r>
              <a:rPr lang="en-CA" dirty="0" smtClean="0"/>
              <a:t>North Pointe </a:t>
            </a:r>
            <a:r>
              <a:rPr lang="en-CA" dirty="0"/>
              <a:t>Resources (Illinois) </a:t>
            </a:r>
            <a:endParaRPr lang="en-CA" dirty="0" smtClean="0"/>
          </a:p>
          <a:p>
            <a:r>
              <a:rPr lang="en-CA" dirty="0" smtClean="0"/>
              <a:t>Aim is to </a:t>
            </a:r>
            <a:r>
              <a:rPr lang="en-CA" dirty="0"/>
              <a:t>improve health of people with developmental disabilities (DD</a:t>
            </a:r>
            <a:r>
              <a:rPr lang="en-CA" dirty="0" smtClean="0"/>
              <a:t>).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697" y="1124744"/>
            <a:ext cx="3240360" cy="4187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128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7 Servings of Fruit &amp; Veg’s each day</a:t>
            </a:r>
            <a:endParaRPr lang="en-CA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/>
          <a:lstStyle/>
          <a:p>
            <a:pPr marL="0" indent="0">
              <a:buNone/>
            </a:pPr>
            <a:r>
              <a:rPr lang="en-CA" dirty="0" smtClean="0"/>
              <a:t>Why?</a:t>
            </a:r>
          </a:p>
          <a:p>
            <a:r>
              <a:rPr lang="en-CA" dirty="0" smtClean="0"/>
              <a:t>Reduce </a:t>
            </a:r>
            <a:r>
              <a:rPr lang="en-CA" dirty="0"/>
              <a:t>the risk of cancer and </a:t>
            </a:r>
            <a:r>
              <a:rPr lang="en-CA" dirty="0" smtClean="0"/>
              <a:t>other diseases</a:t>
            </a:r>
          </a:p>
          <a:p>
            <a:r>
              <a:rPr lang="en-CA" dirty="0" smtClean="0"/>
              <a:t>Provides essential vitamins, </a:t>
            </a:r>
            <a:r>
              <a:rPr lang="en-CA" dirty="0"/>
              <a:t>minerals, </a:t>
            </a:r>
            <a:r>
              <a:rPr lang="en-CA" dirty="0" smtClean="0"/>
              <a:t>&amp; fibre</a:t>
            </a:r>
          </a:p>
          <a:p>
            <a:r>
              <a:rPr lang="en-CA" dirty="0" smtClean="0"/>
              <a:t>Low </a:t>
            </a:r>
            <a:r>
              <a:rPr lang="en-CA" dirty="0"/>
              <a:t>in fat and </a:t>
            </a:r>
            <a:r>
              <a:rPr lang="en-CA" dirty="0" smtClean="0"/>
              <a:t>calories</a:t>
            </a:r>
          </a:p>
          <a:p>
            <a:r>
              <a:rPr lang="en-CA" dirty="0" smtClean="0"/>
              <a:t>Fills you up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698838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/>
          <a:lstStyle/>
          <a:p>
            <a:pPr marL="0" indent="0">
              <a:buNone/>
            </a:pPr>
            <a:endParaRPr lang="en-CA" dirty="0" smtClean="0"/>
          </a:p>
          <a:p>
            <a:endParaRPr lang="en-CA" dirty="0"/>
          </a:p>
        </p:txBody>
      </p:sp>
      <p:pic>
        <p:nvPicPr>
          <p:cNvPr id="3076" name="Picture 4" descr="http://3.bp.blogspot.com/-8NCGxrHzdxA/T2qDcknwP8I/AAAAAAAABxc/Cu3-65OytWE/s1600/The%2Bportion%2Bsize%2Billusion%2B-%2BMotiveWeight.Blogspot.com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59" y="278134"/>
            <a:ext cx="8036637" cy="6031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0119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1"/>
          </a:xfrm>
        </p:spPr>
        <p:txBody>
          <a:bodyPr/>
          <a:lstStyle/>
          <a:p>
            <a:pPr marL="0" indent="0">
              <a:buNone/>
            </a:pPr>
            <a:endParaRPr lang="en-CA" dirty="0" smtClean="0"/>
          </a:p>
          <a:p>
            <a:endParaRPr lang="en-CA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4023" y="332654"/>
            <a:ext cx="7135993" cy="3061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AutoShape 2" descr="data:image/jpeg;base64,/9j/4AAQSkZJRgABAQAAAQABAAD/2wCEAAkGBhQSEBQQExQVFRUUFBQYFRUXFBQUFxUWFRYVFBQVFBgXHCYeGBokGRQXHy8gIycpLCwsFx4xNTAqNSYrLCkBCQoKDgwOGg8PGi8kHB8pLCwsKSopLCksKTApKSksKSkqLCwsLCwsLCksKSksLCwpLCwsKSksKSkpKSkpKSkpLP/AABEIAOMA3gMBIgACEQEDEQH/xAAbAAABBQEBAAAAAAAAAAAAAAAAAgMEBQYBB//EAEEQAAEDAgQCCAQDCAAEBwAAAAEAAhEDIQQFEjFBUQYTImFxgZGhMlKxwRRC0QcjYnKS4fDxFRYz0iRDU3OCk7L/xAAaAQEAAwEBAQAAAAAAAAAAAAAAAQIEAwUG/8QAJxEAAgIBBAICAgIDAAAAAAAAAAECEQMEEiExQVETIgVxMoGRsfD/2gAMAwEAAhEDEQA/APcUIQgBCEIAQhCAEIQgBCEIAQotbMabd3DwF1DqZ+PytJ8TCmgWyFQuz9/ANHqUj/jlTmPRKIs0KFn254/u9E8zPzxaEoWXSFX0s6Yd5CmU8Q12xBUUSOIQhACEIQAhCEAIQhACEIQAhCEAIQhACEIQAuEpnFYttMS4+A4nwVBjc0dUts3l+qlKwWuLzlrbN7R9vVU+JzJ79zbkLBR9K4TyVqIOFcJQkPeBuQPEo3RB0uXC9MOxtMfmCbOYs5qjyRXkjdH2SusR1iiHMmcSkszSk4wHjzkIpxfTG6PsniqnaeII2KhscHCWkHwIP0XZV7JL3C504WNx7q3w2Na/Y+SxzaqfpYgi4KUSbJCqMBnE2f6/qrYGVVqiTqEIUAEIQgBCEIAQhCAEIQgBRMfjxTHMnYf5wS8bjBTbqPkOZWaq1S9xcbkqUgFas57tTjJSYhLDUirUDRJMBWKnFV5n0gpUdzJ5BMZhmxdIbYXWDzR5+K55niFkyaiuInJ5PCNNV6Ya7NsmHZmHb3WI/wCJEHmnm5xO6zS3y7ZxlGTNb1dN3MHuJH1SXYYi4eZ5kH6iyztHNxzHqQplPM+M+0+4XPaU2Mug4lumpseIM+sKnx1E0xIdbuMRPAhcdmPH3BUHE5lqJDiSD3kHut/ZFGy0YsnYfGaGdY1x1SZg6b8xB2/RTMJ09cwtY6XggXcInwI+plZN+YwYaTYkjz3UHEVy6JM8uQHJace6Pk7xTR7FlnSGjXA0uhx/KfsdirMGF4VRrvpns/2/2tz0a6bERTrXFoky4d/8Q91qjO+zrZ6DTqq3y3NNNjdv0VBSqhzQ5pBB2I2Kfp1F1BtmPBEjZKVBlWY6TpOx9lfAqrVEnUIQoJBCEIAQhCAFxzgBJ2C6qjPcZAFMbm58OA/zkgK7H4s1HzwFgO5IYxJpMTpVyozWqhjS5xgBZTMM2642PZGwT2f5h1rurB7I9yOKpq1IWLQBE7LLkyXwjRCDXJYY1jfw7KrRBDnMqeO7XHyTeKyUOFBjGtD3MdVquJiGn4dR4AAEqNkWNZVdUwj3BoqtsSYDXsOoTytIVk3Oaf4qqwlgFVjmML7sAaAGB4+UhvuudJrnzwUy7X9SgzHopT0B4LajXO0h1In4vlIIseXNKP7MpkNrsD2glzCCS0gSRIsfJXrsY6hpa4Ycgva8soAT2eJgnmeSssO5vXuc2rTLXtquaA8F5lpceyLiJMkqIxSdI4LG1yeff8ivADqtehSDrMLi7t87AWHeVMyDo0Gfjadd9KnUpUiBqk9X8J68ED4IMTvdaFmI67D0gDhw5gc14xDGGRMhzC/hzCrqLTVq4zrKlMPrYZ1FlT4KZ06Q3fYQ3dXjKPFl9plcHh6bn1BUxlFjWOhriyo7rBftMDRMW48wr7KcgDcVVoVDSeHYOrUpVDenDmgMqgkdmJPhdScgwbaeFeKFahTrNrO62rUDXAsaIApvc0jTN9rypdbG0H4wPNdml2XPouqNEN1kGYYIIN5DfJXjGPZSkY3GdGGspNxVGuzEUxUbTqFrXNLHO2kO3aeas8/6NtqZjizrZh6FAU3PfplrAWMa1rWt3cTsAkvwzMLgauHFanXqV6tF37ouLadOmdWp5IEEm0K6rdJKQxeNY2symMQ2kaVdzBUph9NrbPBBsbiYtCtSJMz/AMla6mHFCuyrSxLnNZV0uZpcy72vYbggSY4qLmmAoUZFLEOqPDixzHUKlJzI/MCfy2V/WxDqr6LK2Op1GsdrD6FLSyk+4kFjWlxiLjaVeZhWp1KIbVqMxNQOBbUbTILWQZD3QNUmLI4rklozHRDpU6m4U33ZxA349oAce7ivR2PBAcLgiQe5YlzqQ2AB9CrvIMf/AOWTIJsTzUwl4ZHRo6VRaPKMbqGg7jZZYFTsHXggjguxJrkJvD1tTQ7mnFQsCEIQAhCEBxzoEnYLKYisXvLzxPtw9le51X00iOLjH6+yoKTVZEMeY2yrs8x3V04G7reXFWZWFz7MddZ0bNOkeW/uueaeyNlJTUOWRMZWAh3L7pDsWPVMvxQn+ydw1ZryWui0EG3PmsCmdY6pS8EerQFKXz2rmLcVDDC+oap+Egd0kfl+6ss1wn5y6BYRz7gk4WsKg6rstbBOw4X4ndc5StnaMN0lOP8AYmhiXu7LZAA2aIgeXipYxVZjSxrAC+Q53V/vCDEt1cB+u6TTyp7HS2owT38Jn7BPipUgkVmTJkWkkWkW2hoSKa/Zoai+ERGNdN2mNtrW39E/Xwbi0nSfQoaXxo65gDmknlcgwTzv7LlbG1SYFdhJJENji0n7R5qFBMyzhTKcamsrS1+lzbkNJ2BOqPCbqprYN7ntNKnUuI/6bmj1Hct3lWW1G9qpWDmhsRY2iAB5fdNuxbusOus1g1dlpbeAJmeUEg961RSRn2pydGPq5JjdMBlQtbyEbb95VPiMMQ4McHNcDBBsfNeqDHBxI69sAC9hvNvZVmaZNSqAudVaCTd1jvsfEG6t10XjH2ZanWbSAaBMgGRNu66lmqLOab795UShihQLwe24OLb7GNnHui8KLj8e90Ehom40tDRB8N1MWy1GmoVmvtJDuRIg+CTimPZs4zIg8vBZrDuuDOyvsPmReyHjbY8VNclXFm1yfMBWotfx2d4jdWNF11j+jWMDK3V/lqAkfzD+0+y1oWqLtEM0mS4ndnmFbrLYCtDge9ahplGEdQhCqSCEIQFF0gqS9jeQJ9TH2UGkns2dNd3dpHtP3TdJskBXRAxmOI003OHAH14Lz2q0lep4nKWuYWm8hef5tljqdQsg93eFj1KfDMue+GZ99B3Dj5pIw1QDU1hkfFAO2wNloaWG7ME+g0n2VdnHXMAFNhcDZxADvIt3WbbZGKbUlRSVatRwnS6ImYMRBIPhAJSqQdHwu3jY7jcKqr55iGA0XEhoGmCwCBERcTsl0uklaSde5JNhuRG0cgrPCj1llsvGOqfDpcSLfCbHkkBruDXeh/zgfRQKHSOqNnxJJNm7nc7Ibn1QbPiGhvDYTA2/iPqqOCLqZZBryPgd/SVZ5Xl5YNQYdTpdteLbd1ws5Qz+rra3XINiDBGkiD7K9w+Z1N9Z2A4bCP0VZRUSG9/DLUvqTGk+nLko+Iwrqo0lp5C1wYn1i6ZGMeYOoyDM+g+wUhmLcBud534xE+ipafZX41HpGdxWV1mO0lp4kd4Akn0UevgcSWlul+nygePJWmdvrOdTcwvJ7Q7Oo8uSjswOOdwqebtO++5WiDTVlZNLsrKmQ1zDiwl4HwmLtbF47tQT1XBP0jraWiTpB1AR3gcucqfS6M41ztTqgb4vc61rW8B6K4r9HjUAFSs8gHYT9TK6txM7mrMxh8Dra5nZD2QWuBkOa7g7v+iiYTFlryx1oNx4LZYXozSpu1NDyYi5MR4AJ9uWsBltITPyyfVU+WmWTtGZpYotrNI4Frh7T9F6UCqeh0dNQ9pgDd5Ig+XFXj8OQtmGTkraKsewzlq8BU1U2nyWRwxWmyZ/YI5FdX0QiwQhCoSCEIQGWxx/fP8A5kh6cxw/fP8A5khwVyB5mYmIPqmXkO3v43SHMhMmUIHPwtP5W+gSvw7Plb6BMSUSVFIUhypl9J3xU2O8WtP1C7TwFJtm02Dwa0fZNaiu6ynBNC3ZfSO9OmfFjT9lwZXR/wDSp/0M/RI1lHWlTwB84CnM9Wyeehs/RKGFZ8rf6WqO3Ec081yUgOii35W+gShTHIegTYakPeUpAkgdw9Au+Q9AoXXFHXFCKJ09w9F0HuHooPXld/EFATg7uHou6zyHooP4go/ElASXDuTTwmzil0PBUgj091ocjNneX3Wfpi6v8jHxeX3UPoktUIQqEghCEBm81bFd3fpPtH2TYCmZ9Th7XcwR6GfumsJsroggZhWLWEjfZZ2pjHzMn1K2WOw2qm4cY+iwOIraXFp3B9lh1TkpJro26ZJp+yS3GHjPqU5+JPP3KiUnyp7sCA9rIcJdGs6dLhzaR7C6yrc+jvJRXZHq1XG4J8NRUCpmFRsmXTsBqdZWLKBJLWuaTMC+57ua47ASWkxJEgahMX7RHACDco/k8F4yguyGzMnsAkuLj/EbKbhsweBqc4+G/rZIbl3xO1MJaWAHU3T2pi/Ow9VBrvc1xaQZBIPjx8VG7JHtnRRxz4SRe4TNA92k2J271ZYZ94WTwtFxfrcIAIImx3GwWpwfxL0NPkc1z4PN1OOMJfUtNFlns+6QCk7q2wXceMd0c1oXLzTNnaq9U/xu+sfZXzzcVwdtBgjlyPf0h7EdJasTqce4QPoqit0wrNJJfUHmIjgQrzB5UxzaUirqqkiWhpa3taRM3791W5h0be8NgAl0hkObLhLhIbMx2TfgslzPZUdO3tpIjM6ZVy0FtV88iGmQn2dOq22sgjcFjVXYPotiNVQBvwU+sAlrtQJAaGEGDJm/8JUHE4Os8tqupvpsMND3UyWOJMTqb/lk3zLvFpvSNTR6c1eLm/8A1j7FcxH7TdDZhpP8rvA7FY7MMBWaXaRIY5wL2MeQYOk2Ilt+B2VFXoucRAIk24k9+1z3K8Zz8s4ZcWnr6wPV6X7RGkAup78iR9VpMqzZlemKlOYNiDYgjcFeQ9HKBc0z835uAi/vK9O6HYAswrZ3c5zvKYb7BdcU5SlT6Muu02HHiUoKmy/o7rRZKzsE8z/n1VBRatNltOKY77rS+jxUSkIQqEghCEBAzqjqpE/KQfsfYqqwL7wtE9sgg7GyzDmGm8t+U+3+lZEMtNKw3SrKdNTW20rd03SJULOcv62mRx4Ljnx74cdnfT5Nk+ejzKhiYMHhuFa0s1AjQwNGtriNZdJbsAIEC/eUwMFLjqpFwBIJG8iLTwj7pdXCMEHqniIJ7TtriPMrzItxR6ckpMk4fNdOzTZxcB1hE7WfDe1t7pLcfBBgEBmgidxBB4W3TpwTCLUiDad7c0mpTa0A9U4tM3nbxV90n5OeyPo4MUILdMAlp+KT2QeMCTf/AGpjblzyACXE89+9RHUhM9W+NiL/AFVlhg0gHS6I+m6o7fBPC5RAr7+Y+oVvg/iVdj47MAiSN/EKywXxLbo1SZi1DuizcvK8RiAarxze76lepvNl5VgnRVe4gEG0O2sTMW493JX1Pg2/i2lvf6JGMzctpNbqcxrWltnuGrU4uuBHzRHck086BLZY7SKJpGCNWlzXBzm2se1Inku4vCNeNf4YugHS4POkR8UjnCcqMpaJGHeBEtcHWvdsmbhZrfs9WPxyVV/zK8YlgaaLdbaYw7qTHENc8vdWbWc5wkAAkRAJjvVg/PgdBBDZ6htVvUXDaRYXRU1XEsBA0zdco4KjADmVGkb9/P7pbMBhwfifEGS4bG0GANplN0iHiw+mIq9IWU3U7uFMtxjnCHQX1TULZAsZlt/0WUGLYYMA8rQR5rT4vCYd509a4NjfQbmbjwj6qvxeUU5a1rg8D4iBpLY4RvxF1Em32dccYQ6/0OdH8uFR7abRGsyeMDck+S9NpUQ0BoEAAADuFgqLojkfVMNU7vHZ7m8/P7LRgLfihtR87rs/yzrwhzDU5IHMrTsbAA5KnyfDy7VwH1V0ukjCgQhCqSCEIQAqjPMLtUHg77H7K3SalMEEHYiEBR5fX/KfJWGlU+IoGk+PMHmOCs8LX1DvVypnukOWOb+8pyBcuA79ys+6q7mb/bZejVKciCsjnGT9UTUDopzJtOj+y8/U4H/KJ6Gnzr+MiA3Eu2k/7vdVme5w6kxrQSXPdAaCJIuXG/8Al0/V6R0gYFYu3EhggbbnZRn5nSqQXFzyJH/TJseAIERYeqxpV2zX/QvBZtUqQATJ4GxH6K3oVXAATsoeCzBpc5uoBwDS4BkETe/O8JjGZgGmxOm0ugnc2AA4o7Xkr26ol1Mbqdp1TcSPNXGB+JZFjtNdgDx2nA7RqBOwla7A/Et2jdp2Y9UqaonYk9l38p+i80xTgGi4EcSR9V6Lmz4oVTypv/8AyV43iKrDDnSY5lTqnyjX+Njak/0SMV0lfTB6t+oN+IAkAeJ2vyUfLOkFZ+oa+zA7EDS0HlIk8E/gqjWvkONMO+ItDTMAwIO91Lw+L06dFdhgxDqAktk8u76rOmmj0OYTtq0SafSCt8/s3glYbNqpII02BF22uQTPoihj2hkvNEkTY0zsBYes+acp5nTcSAcNaRBJZPgB4W8VFP2aN8PERWKzQuGghpM2gRB+ytOjnR7WeseOzN/4jyHclZH0e613Wua1jOAaSQY5E8+a17aYADQIAsAFqw4m3ukebrNYoL48ffk5pXWNkrp5KyynBydZ4beK2dHglhg6GhgHHj4p9CFQsCEIQAhCEAIQhARcfgxUbHEbFUVN5Y6DYjcLTqFmGXh4kWcPfuKlMgRQrhwldqUwRBuqhj3MdGxG4Vlh8WHeKuQYvpP0J/dk0G9mS4sHzc2jj4eixWLrBo6rW4OcONtIHADhttuvbiqPPei9PENJgNqcHgDfvHERZYc2lvmH+Dfg1W3iR49lmNNLEb6gRD73jmCbmLcVtGnU2wER2XA7+QUHF/s/qNcXaRAO4LrH5m3sO5OYHLa1Gb6m8Gx8P8p+xXn5E1wzUpJ8xY5g8MXPYXgSCCDHgTC1OAHaVVl9IuOsggD6q3wIuvR0cWoW/Jg1Mt0hefj/AMNW/wDaf7NK8cw1IO/eRvfy8F7dUo6gREggg+B3XkGbYGrh65w7miJ7LhaWTYi1zCauL4Zv/Fzj9osgik2RYiTYXiyQ9zGmALjiDf33VmcC140t34cZ8v0T+U/s+r1fjHVNn43GZH8I3PmsUYSl0etPJDGrk6RXUsFUeQ0X1bfMO6BZbPo50Ca2KmIa1zhs3/uWjynIKWHHYEu4vO5/RWK3YtNt5keJqde5/XH17EhsCAIA2HJBKHOTuEwZee7iVsPLFYHBl7u7iVfMYAIHBJoUA0QE4qN2WBCEKACEIQAhCEAIQhACEIQEXGYFtQXseB/XmqSvhnUzfyPA+C0qTUphwgiQpTBRUcfwN1LZVB2KTisl4sPkfsVWvY5hggg+itZUs3KHisOw3IEptuMI705+KB3COKfZKbXQx1YiEyxsFSKmk7SE3oU0QW2EILZCrsxwzHmHta4ciAfqkU3RsYXXOndKsJtcoZw+ApU/gpsb4NAUlN6lwuSqJcm+xZckl0p/D4Bz9hA5mytcLljWXNz37eQUWQQMHlhdd1h7lXFOmGiAICWhVbssCEIUAEIQgBCEIAQhCAEIQgBCEIAQhclABTNajqEGD4p01E26spBV4nKju0e/6qrqNqNMGk894g/daN1UpkqSKKNpcfyVB4sd9kvQfld/S79FdBdlTYopCDyd/Q79E2Xn5Kh/+BH1haCUklLFFbhcC51y0jxVrhsva3hfvuhlWE82uoZI9C6kCqlAqoOoQhACEIQAhCEAIQhACEIQAhCEALi6hAJKSUuEQgGi1ILE/CNKAjFi5oUnSjQpBG6tdFNSNCNCAj6FzQpOhGhLBG0LoYpGhGhANBqWAlaV2EABKXIQoB1CEIAQhCAEIQgBCEIAQhCAEIQgBCEIAQhCAEIQgBCEIAQhCAEIQgBCEIAQhCAEIQgBCEIAQhCA/9k=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3609282"/>
            <a:ext cx="3096344" cy="3166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51983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Snacks – In Moderation </a:t>
            </a:r>
            <a:endParaRPr lang="en-CA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pPr marL="0" indent="0">
              <a:buNone/>
            </a:pPr>
            <a:endParaRPr lang="en-CA" dirty="0" smtClean="0"/>
          </a:p>
          <a:p>
            <a:endParaRPr lang="en-CA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96752"/>
            <a:ext cx="2532456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351339"/>
            <a:ext cx="3663970" cy="2460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0" name="Picture 10" descr="http://www.patentspostgrant.com/wp-content/uploads/2011/07/Snq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0957" y="1754950"/>
            <a:ext cx="1483402" cy="1475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4" name="Picture 14" descr="https://encrypted-tbn2.gstatic.com/images?q=tbn:ANd9GcSCl_gAA2D6SadvuvO_coNjSoVb89n_IZXAjrugbOpSyhyRTVNrtoArLQ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34" y="4181114"/>
            <a:ext cx="2272222" cy="2272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6" name="Picture 16" descr="http://cdn7.meghantelpner.com/wp-content/uploads/2013/04/junk-food-industry.jpg">
            <a:hlinkClick r:id="rId10"/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0727" y="3945624"/>
            <a:ext cx="5038725" cy="2743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3310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080120"/>
          </a:xfrm>
        </p:spPr>
        <p:txBody>
          <a:bodyPr/>
          <a:lstStyle/>
          <a:p>
            <a:r>
              <a:rPr lang="en-CA" dirty="0" smtClean="0"/>
              <a:t>Nutrition Labels</a:t>
            </a:r>
            <a:endParaRPr lang="en-CA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256584"/>
          </a:xfrm>
        </p:spPr>
        <p:txBody>
          <a:bodyPr/>
          <a:lstStyle/>
          <a:p>
            <a:pPr marL="0" indent="0">
              <a:buNone/>
            </a:pPr>
            <a:endParaRPr lang="en-CA" dirty="0" smtClean="0"/>
          </a:p>
          <a:p>
            <a:endParaRPr lang="en-C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238248"/>
            <a:ext cx="4209380" cy="546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70219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080120"/>
          </a:xfrm>
        </p:spPr>
        <p:txBody>
          <a:bodyPr/>
          <a:lstStyle/>
          <a:p>
            <a:r>
              <a:rPr lang="en-CA" sz="6600" dirty="0" smtClean="0"/>
              <a:t>Ingredient List</a:t>
            </a:r>
            <a:endParaRPr lang="en-CA" sz="66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256584"/>
          </a:xfrm>
        </p:spPr>
        <p:txBody>
          <a:bodyPr/>
          <a:lstStyle/>
          <a:p>
            <a:pPr marL="0" indent="0">
              <a:buNone/>
            </a:pPr>
            <a:endParaRPr lang="en-CA" dirty="0" smtClean="0"/>
          </a:p>
          <a:p>
            <a:endParaRPr lang="en-CA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856855"/>
            <a:ext cx="6628854" cy="40533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76016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en-CA" dirty="0" smtClean="0"/>
              <a:t>How food is cooked - Fat</a:t>
            </a:r>
            <a:endParaRPr lang="en-CA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00912"/>
            <a:ext cx="8496944" cy="5424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7305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en-CA" dirty="0" smtClean="0"/>
              <a:t>How Food is Cooked - Calories</a:t>
            </a:r>
            <a:endParaRPr lang="en-CA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CA" dirty="0" smtClean="0"/>
          </a:p>
          <a:p>
            <a:endParaRPr lang="en-CA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268413"/>
            <a:ext cx="8364400" cy="51849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12801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080120"/>
          </a:xfrm>
        </p:spPr>
        <p:txBody>
          <a:bodyPr/>
          <a:lstStyle/>
          <a:p>
            <a:r>
              <a:rPr lang="en-CA" dirty="0" smtClean="0"/>
              <a:t>Marketing Tricks</a:t>
            </a:r>
            <a:endParaRPr lang="en-CA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256584"/>
          </a:xfrm>
        </p:spPr>
        <p:txBody>
          <a:bodyPr/>
          <a:lstStyle/>
          <a:p>
            <a:pPr marL="0" indent="0">
              <a:buNone/>
            </a:pPr>
            <a:endParaRPr lang="en-CA" dirty="0" smtClean="0"/>
          </a:p>
          <a:p>
            <a:endParaRPr lang="en-CA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285496"/>
            <a:ext cx="1817167" cy="267172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3" y="4098047"/>
            <a:ext cx="3317087" cy="2484614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2989" y="4116606"/>
            <a:ext cx="4377787" cy="2480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4510" y="1338677"/>
            <a:ext cx="2601924" cy="26019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3562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225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792088"/>
          </a:xfrm>
        </p:spPr>
        <p:txBody>
          <a:bodyPr/>
          <a:lstStyle/>
          <a:p>
            <a:r>
              <a:rPr lang="en-CA" dirty="0" smtClean="0"/>
              <a:t>Marketing Tricks</a:t>
            </a:r>
            <a:endParaRPr lang="en-CA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256584"/>
          </a:xfrm>
        </p:spPr>
        <p:txBody>
          <a:bodyPr/>
          <a:lstStyle/>
          <a:p>
            <a:pPr marL="0" indent="0">
              <a:buNone/>
            </a:pPr>
            <a:endParaRPr lang="en-CA" dirty="0" smtClean="0"/>
          </a:p>
          <a:p>
            <a:endParaRPr lang="en-CA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88" y="1196752"/>
            <a:ext cx="9040813" cy="5544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6522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64096"/>
          </a:xfrm>
        </p:spPr>
        <p:txBody>
          <a:bodyPr/>
          <a:lstStyle/>
          <a:p>
            <a:r>
              <a:rPr lang="en-CA" dirty="0" err="1"/>
              <a:t>HealthMatters</a:t>
            </a:r>
            <a:r>
              <a:rPr lang="en-CA" dirty="0"/>
              <a:t>™ Program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08720"/>
            <a:ext cx="8219256" cy="5832648"/>
          </a:xfrm>
        </p:spPr>
        <p:txBody>
          <a:bodyPr/>
          <a:lstStyle/>
          <a:p>
            <a:r>
              <a:rPr lang="en-CA" dirty="0" smtClean="0"/>
              <a:t>One focus is on preparing Developmental Service organizations to examine their healthy living culture: Wellness </a:t>
            </a:r>
            <a:r>
              <a:rPr lang="en-CA" dirty="0"/>
              <a:t>C</a:t>
            </a:r>
            <a:r>
              <a:rPr lang="en-CA" dirty="0" smtClean="0"/>
              <a:t>ommittees, junk food machines, healthy meals, physical exercise, staff training on nutrition, food preparation, exercise, priority of physical exercise in personal support plans etc…</a:t>
            </a:r>
          </a:p>
          <a:p>
            <a:r>
              <a:rPr lang="en-CA" dirty="0" smtClean="0"/>
              <a:t>Program is focused on teaching participants the importance of healthy lifestyles and strategies to change patterns of behaviour.</a:t>
            </a:r>
          </a:p>
          <a:p>
            <a:r>
              <a:rPr lang="en-CA" dirty="0" smtClean="0"/>
              <a:t>Not a shop, cook, and exercise program.</a:t>
            </a:r>
          </a:p>
        </p:txBody>
      </p:sp>
    </p:spTree>
    <p:extLst>
      <p:ext uri="{BB962C8B-B14F-4D97-AF65-F5344CB8AC3E}">
        <p14:creationId xmlns:p14="http://schemas.microsoft.com/office/powerpoint/2010/main" val="59173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080120"/>
          </a:xfrm>
        </p:spPr>
        <p:txBody>
          <a:bodyPr/>
          <a:lstStyle/>
          <a:p>
            <a:r>
              <a:rPr lang="en-CA" dirty="0" smtClean="0"/>
              <a:t>Marketing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00682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Hidden Sugars</a:t>
            </a:r>
            <a:endParaRPr lang="en-CA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CA" dirty="0" smtClean="0"/>
          </a:p>
          <a:p>
            <a:endParaRPr lang="en-CA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587" y="1412776"/>
            <a:ext cx="8626652" cy="3888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1475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Hidden Sugars</a:t>
            </a:r>
            <a:endParaRPr lang="en-CA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CA" dirty="0" smtClean="0"/>
          </a:p>
          <a:p>
            <a:endParaRPr lang="en-C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220" y="1178152"/>
            <a:ext cx="8482006" cy="4771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1000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Hidden Sugars</a:t>
            </a:r>
            <a:endParaRPr lang="en-CA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28337" y="1700808"/>
            <a:ext cx="8229600" cy="4525963"/>
          </a:xfrm>
        </p:spPr>
        <p:txBody>
          <a:bodyPr/>
          <a:lstStyle/>
          <a:p>
            <a:pPr marL="0" indent="0">
              <a:buNone/>
            </a:pPr>
            <a:endParaRPr lang="en-CA" dirty="0" smtClean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424325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008112"/>
          </a:xfrm>
        </p:spPr>
        <p:txBody>
          <a:bodyPr/>
          <a:lstStyle/>
          <a:p>
            <a:r>
              <a:rPr lang="en-CA" dirty="0" smtClean="0"/>
              <a:t>Regular Exercise – Why?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616624"/>
          </a:xfrm>
        </p:spPr>
        <p:txBody>
          <a:bodyPr/>
          <a:lstStyle/>
          <a:p>
            <a:r>
              <a:rPr lang="en-CA" dirty="0" smtClean="0"/>
              <a:t>Avoid Illness</a:t>
            </a:r>
          </a:p>
          <a:p>
            <a:r>
              <a:rPr lang="en-CA" dirty="0" smtClean="0"/>
              <a:t>Healthy Bones &amp; Good Posture</a:t>
            </a:r>
          </a:p>
          <a:p>
            <a:r>
              <a:rPr lang="en-CA" dirty="0" smtClean="0"/>
              <a:t>Healthy Heart</a:t>
            </a:r>
          </a:p>
          <a:p>
            <a:r>
              <a:rPr lang="en-CA" dirty="0" smtClean="0"/>
              <a:t>More Energy</a:t>
            </a:r>
          </a:p>
          <a:p>
            <a:r>
              <a:rPr lang="en-CA" dirty="0" smtClean="0"/>
              <a:t>Better Sleep</a:t>
            </a:r>
          </a:p>
          <a:p>
            <a:r>
              <a:rPr lang="en-CA" dirty="0" smtClean="0"/>
              <a:t>Strong Muscles</a:t>
            </a:r>
          </a:p>
          <a:p>
            <a:r>
              <a:rPr lang="en-CA" dirty="0" smtClean="0"/>
              <a:t>Fun</a:t>
            </a:r>
          </a:p>
          <a:p>
            <a:r>
              <a:rPr lang="en-CA" dirty="0" smtClean="0"/>
              <a:t>Weight Control</a:t>
            </a:r>
          </a:p>
          <a:p>
            <a:r>
              <a:rPr lang="en-CA" dirty="0" smtClean="0"/>
              <a:t>Good Emotional Health</a:t>
            </a:r>
          </a:p>
        </p:txBody>
      </p:sp>
    </p:spTree>
    <p:extLst>
      <p:ext uri="{BB962C8B-B14F-4D97-AF65-F5344CB8AC3E}">
        <p14:creationId xmlns:p14="http://schemas.microsoft.com/office/powerpoint/2010/main" val="1386999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936104"/>
          </a:xfrm>
        </p:spPr>
        <p:txBody>
          <a:bodyPr/>
          <a:lstStyle/>
          <a:p>
            <a:r>
              <a:rPr lang="en-CA" dirty="0" smtClean="0"/>
              <a:t>Regular Exercise – How much?</a:t>
            </a:r>
            <a:endParaRPr lang="en-CA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688632"/>
          </a:xfrm>
        </p:spPr>
        <p:txBody>
          <a:bodyPr/>
          <a:lstStyle/>
          <a:p>
            <a:pPr marL="0" indent="0">
              <a:buNone/>
            </a:pPr>
            <a:r>
              <a:rPr lang="en-CA" dirty="0"/>
              <a:t>Aerobic Exercise:</a:t>
            </a:r>
          </a:p>
          <a:p>
            <a:pPr marL="0" indent="0">
              <a:buNone/>
            </a:pPr>
            <a:r>
              <a:rPr lang="en-CA" sz="2800" dirty="0"/>
              <a:t>Increased Heart Rate</a:t>
            </a:r>
          </a:p>
          <a:p>
            <a:pPr marL="0" indent="0">
              <a:buNone/>
            </a:pPr>
            <a:r>
              <a:rPr lang="en-CA" sz="2800" dirty="0"/>
              <a:t>Sweat</a:t>
            </a:r>
          </a:p>
          <a:p>
            <a:pPr marL="0" indent="0">
              <a:buNone/>
            </a:pPr>
            <a:r>
              <a:rPr lang="en-CA" sz="2800" dirty="0"/>
              <a:t>Heavy </a:t>
            </a:r>
            <a:r>
              <a:rPr lang="en-CA" sz="2800" dirty="0" smtClean="0"/>
              <a:t>Breathing</a:t>
            </a:r>
            <a:endParaRPr lang="en-CA" sz="2800" dirty="0"/>
          </a:p>
          <a:p>
            <a:pPr marL="0" indent="0">
              <a:buNone/>
            </a:pPr>
            <a:endParaRPr lang="en-CA" sz="1100" dirty="0" smtClean="0"/>
          </a:p>
          <a:p>
            <a:pPr marL="0" indent="0">
              <a:buNone/>
            </a:pPr>
            <a:r>
              <a:rPr lang="en-CA" dirty="0" smtClean="0"/>
              <a:t>Health Canada Recommendation:</a:t>
            </a:r>
          </a:p>
          <a:p>
            <a:r>
              <a:rPr lang="en-CA" dirty="0" smtClean="0"/>
              <a:t>2 and a half </a:t>
            </a:r>
            <a:r>
              <a:rPr lang="en-CA" dirty="0"/>
              <a:t>hours of aerobic </a:t>
            </a:r>
            <a:r>
              <a:rPr lang="en-CA" dirty="0" smtClean="0"/>
              <a:t>exercise a week</a:t>
            </a:r>
          </a:p>
          <a:p>
            <a:pPr marL="0" indent="0" algn="ctr">
              <a:buNone/>
            </a:pPr>
            <a:r>
              <a:rPr lang="en-CA" sz="2400" dirty="0" smtClean="0"/>
              <a:t>or</a:t>
            </a:r>
          </a:p>
          <a:p>
            <a:r>
              <a:rPr lang="en-CA" dirty="0" smtClean="0"/>
              <a:t>30 minutes, 5 days a week</a:t>
            </a:r>
          </a:p>
          <a:p>
            <a:pPr marL="0" indent="0" algn="ctr">
              <a:buNone/>
            </a:pPr>
            <a:r>
              <a:rPr lang="en-CA" sz="2400" dirty="0"/>
              <a:t>o</a:t>
            </a:r>
            <a:r>
              <a:rPr lang="en-CA" sz="2400" dirty="0" smtClean="0"/>
              <a:t>r</a:t>
            </a:r>
          </a:p>
          <a:p>
            <a:r>
              <a:rPr lang="en-CA" dirty="0" smtClean="0"/>
              <a:t>10 minutes, 3 X day, 5 days a week</a:t>
            </a:r>
          </a:p>
          <a:p>
            <a:endParaRPr lang="en-CA" sz="1200" dirty="0"/>
          </a:p>
          <a:p>
            <a:endParaRPr lang="en-CA" dirty="0" smtClean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83509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64096"/>
          </a:xfrm>
        </p:spPr>
        <p:txBody>
          <a:bodyPr/>
          <a:lstStyle/>
          <a:p>
            <a:r>
              <a:rPr lang="en-CA" dirty="0" smtClean="0"/>
              <a:t>Exercise Tips</a:t>
            </a:r>
            <a:endParaRPr lang="en-CA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544616"/>
          </a:xfrm>
        </p:spPr>
        <p:txBody>
          <a:bodyPr/>
          <a:lstStyle/>
          <a:p>
            <a:r>
              <a:rPr lang="en-CA" dirty="0" smtClean="0"/>
              <a:t>Choose enjoyable activities</a:t>
            </a:r>
          </a:p>
          <a:p>
            <a:r>
              <a:rPr lang="en-CA" dirty="0" smtClean="0"/>
              <a:t>Plan it into your daily routine</a:t>
            </a:r>
          </a:p>
          <a:p>
            <a:r>
              <a:rPr lang="en-CA" dirty="0" smtClean="0"/>
              <a:t>Do it with someone you like</a:t>
            </a:r>
          </a:p>
          <a:p>
            <a:r>
              <a:rPr lang="en-CA" dirty="0" smtClean="0"/>
              <a:t>Do it with a group to make friends</a:t>
            </a:r>
          </a:p>
          <a:p>
            <a:r>
              <a:rPr lang="en-CA" dirty="0" smtClean="0"/>
              <a:t>Start small (walk to next bus stop)</a:t>
            </a:r>
          </a:p>
          <a:p>
            <a:r>
              <a:rPr lang="en-CA" dirty="0" smtClean="0"/>
              <a:t>Try it for at least 3 minutes</a:t>
            </a:r>
            <a:endParaRPr lang="en-CA" dirty="0"/>
          </a:p>
          <a:p>
            <a:r>
              <a:rPr lang="en-CA" dirty="0" smtClean="0"/>
              <a:t>Find affordable activities</a:t>
            </a:r>
          </a:p>
          <a:p>
            <a:r>
              <a:rPr lang="en-CA" dirty="0" smtClean="0"/>
              <a:t>Set a goal – measure your goal (pedometer + Diary)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138887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en-CA" dirty="0" smtClean="0"/>
              <a:t>Blood Pressure &amp; Exercise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105602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en-CA" dirty="0" smtClean="0"/>
              <a:t>Before, During, After Exercising</a:t>
            </a:r>
            <a:endParaRPr lang="en-CA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256584"/>
          </a:xfrm>
        </p:spPr>
        <p:txBody>
          <a:bodyPr/>
          <a:lstStyle/>
          <a:p>
            <a:r>
              <a:rPr lang="en-CA" dirty="0" smtClean="0"/>
              <a:t>Warm Up</a:t>
            </a:r>
          </a:p>
          <a:p>
            <a:r>
              <a:rPr lang="en-CA" dirty="0" smtClean="0"/>
              <a:t>Stretch</a:t>
            </a:r>
          </a:p>
          <a:p>
            <a:r>
              <a:rPr lang="en-CA" dirty="0" smtClean="0"/>
              <a:t>Aerobic Exercise</a:t>
            </a:r>
          </a:p>
          <a:p>
            <a:r>
              <a:rPr lang="en-CA" dirty="0" smtClean="0"/>
              <a:t>Cool Down</a:t>
            </a:r>
            <a:endParaRPr lang="en-CA" dirty="0"/>
          </a:p>
          <a:p>
            <a:pPr marL="0" indent="0">
              <a:buNone/>
            </a:pPr>
            <a:endParaRPr lang="en-CA" dirty="0" smtClean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88102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en-CA" dirty="0" smtClean="0"/>
              <a:t>Journals</a:t>
            </a:r>
            <a:endParaRPr lang="en-CA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688632"/>
          </a:xfrm>
        </p:spPr>
        <p:txBody>
          <a:bodyPr/>
          <a:lstStyle/>
          <a:p>
            <a:pPr marL="0" indent="0">
              <a:buNone/>
            </a:pPr>
            <a:endParaRPr lang="en-CA" dirty="0" smtClean="0"/>
          </a:p>
          <a:p>
            <a:endParaRPr lang="en-CA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788" y="0"/>
            <a:ext cx="8734425" cy="790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1798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64096"/>
          </a:xfrm>
        </p:spPr>
        <p:txBody>
          <a:bodyPr/>
          <a:lstStyle/>
          <a:p>
            <a:r>
              <a:rPr lang="en-CA" dirty="0" smtClean="0"/>
              <a:t>Program Need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08720"/>
            <a:ext cx="8435280" cy="5688632"/>
          </a:xfrm>
        </p:spPr>
        <p:txBody>
          <a:bodyPr/>
          <a:lstStyle/>
          <a:p>
            <a:r>
              <a:rPr lang="en-CA" sz="3600" dirty="0" smtClean="0"/>
              <a:t>Obesity Rates almost double that of the general population.</a:t>
            </a:r>
          </a:p>
          <a:p>
            <a:r>
              <a:rPr lang="en-CA" sz="3600" dirty="0" smtClean="0"/>
              <a:t>Obesity increases health care risks: </a:t>
            </a:r>
            <a:r>
              <a:rPr lang="en-CA" dirty="0" smtClean="0"/>
              <a:t>heart disease, type 2 diabetes, respiratory disease , sleep apnea, cancer, osteoarthritis</a:t>
            </a:r>
          </a:p>
          <a:p>
            <a:r>
              <a:rPr lang="en-CA" sz="3600" dirty="0" smtClean="0"/>
              <a:t>Healthy aging is 70% </a:t>
            </a:r>
            <a:r>
              <a:rPr lang="en-CA" sz="3600" dirty="0"/>
              <a:t>l</a:t>
            </a:r>
            <a:r>
              <a:rPr lang="en-CA" sz="3600" dirty="0" smtClean="0"/>
              <a:t>ifestyle choice</a:t>
            </a:r>
          </a:p>
          <a:p>
            <a:r>
              <a:rPr lang="en-CA" sz="3600" dirty="0" smtClean="0"/>
              <a:t>Very low participation rates in community based health promotion &amp; recreation activities (modified, exposure, opportunity…)</a:t>
            </a:r>
          </a:p>
        </p:txBody>
      </p:sp>
    </p:spTree>
    <p:extLst>
      <p:ext uri="{BB962C8B-B14F-4D97-AF65-F5344CB8AC3E}">
        <p14:creationId xmlns:p14="http://schemas.microsoft.com/office/powerpoint/2010/main" val="4106241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en-CA" dirty="0" smtClean="0"/>
              <a:t>Journals</a:t>
            </a:r>
            <a:endParaRPr lang="en-CA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688632"/>
          </a:xfrm>
        </p:spPr>
        <p:txBody>
          <a:bodyPr/>
          <a:lstStyle/>
          <a:p>
            <a:pPr marL="0" indent="0">
              <a:buNone/>
            </a:pPr>
            <a:endParaRPr lang="en-CA" dirty="0" smtClean="0"/>
          </a:p>
          <a:p>
            <a:endParaRPr lang="en-CA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52736"/>
            <a:ext cx="8591550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86392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64096"/>
          </a:xfrm>
        </p:spPr>
        <p:txBody>
          <a:bodyPr/>
          <a:lstStyle/>
          <a:p>
            <a:r>
              <a:rPr lang="en-CA" dirty="0" smtClean="0"/>
              <a:t>Annual Physicals</a:t>
            </a:r>
            <a:endParaRPr lang="en-CA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832648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CA" dirty="0" smtClean="0"/>
              <a:t>2006 Study in UK of 191 individuals:</a:t>
            </a:r>
          </a:p>
          <a:p>
            <a:pPr marL="0" indent="0">
              <a:spcBef>
                <a:spcPts val="0"/>
              </a:spcBef>
              <a:buNone/>
            </a:pPr>
            <a:endParaRPr lang="en-CA" sz="1200" dirty="0" smtClean="0"/>
          </a:p>
          <a:p>
            <a:pPr>
              <a:spcBef>
                <a:spcPts val="0"/>
              </a:spcBef>
            </a:pPr>
            <a:r>
              <a:rPr lang="en-CA" dirty="0" smtClean="0"/>
              <a:t>51</a:t>
            </a:r>
            <a:r>
              <a:rPr lang="en-CA" dirty="0"/>
              <a:t>% had new needs </a:t>
            </a:r>
            <a:r>
              <a:rPr lang="en-CA" dirty="0" smtClean="0"/>
              <a:t>recognised, 9% serious</a:t>
            </a:r>
          </a:p>
          <a:p>
            <a:pPr>
              <a:spcBef>
                <a:spcPts val="0"/>
              </a:spcBef>
            </a:pPr>
            <a:r>
              <a:rPr lang="en-CA" dirty="0" smtClean="0"/>
              <a:t>63</a:t>
            </a:r>
            <a:r>
              <a:rPr lang="en-CA" dirty="0"/>
              <a:t>% had one health </a:t>
            </a:r>
            <a:r>
              <a:rPr lang="en-CA" dirty="0" smtClean="0"/>
              <a:t>need</a:t>
            </a:r>
          </a:p>
          <a:p>
            <a:pPr>
              <a:spcBef>
                <a:spcPts val="0"/>
              </a:spcBef>
            </a:pPr>
            <a:r>
              <a:rPr lang="en-CA" dirty="0" smtClean="0"/>
              <a:t>25</a:t>
            </a:r>
            <a:r>
              <a:rPr lang="en-CA" dirty="0"/>
              <a:t>% two health </a:t>
            </a:r>
            <a:r>
              <a:rPr lang="en-CA" dirty="0" smtClean="0"/>
              <a:t>needs</a:t>
            </a:r>
          </a:p>
          <a:p>
            <a:pPr>
              <a:spcBef>
                <a:spcPts val="0"/>
              </a:spcBef>
            </a:pPr>
            <a:r>
              <a:rPr lang="en-CA" dirty="0" smtClean="0"/>
              <a:t>12</a:t>
            </a:r>
            <a:r>
              <a:rPr lang="en-CA" dirty="0"/>
              <a:t>% more than </a:t>
            </a:r>
            <a:r>
              <a:rPr lang="en-CA" dirty="0" smtClean="0"/>
              <a:t>two</a:t>
            </a:r>
          </a:p>
          <a:p>
            <a:pPr>
              <a:spcBef>
                <a:spcPts val="0"/>
              </a:spcBef>
            </a:pPr>
            <a:endParaRPr lang="en-CA" sz="1800" dirty="0"/>
          </a:p>
          <a:p>
            <a:pPr>
              <a:spcBef>
                <a:spcPts val="0"/>
              </a:spcBef>
            </a:pPr>
            <a:r>
              <a:rPr lang="en-CA" sz="3600" dirty="0" smtClean="0"/>
              <a:t>93</a:t>
            </a:r>
            <a:r>
              <a:rPr lang="en-CA" sz="3600" dirty="0"/>
              <a:t>% of </a:t>
            </a:r>
            <a:r>
              <a:rPr lang="en-CA" sz="3600" dirty="0" smtClean="0"/>
              <a:t>identified </a:t>
            </a:r>
            <a:r>
              <a:rPr lang="en-CA" sz="3600" dirty="0"/>
              <a:t>health needs </a:t>
            </a:r>
            <a:r>
              <a:rPr lang="en-CA" sz="3600" dirty="0" smtClean="0"/>
              <a:t>treated !</a:t>
            </a:r>
          </a:p>
          <a:p>
            <a:pPr>
              <a:spcBef>
                <a:spcPts val="0"/>
              </a:spcBef>
            </a:pPr>
            <a:endParaRPr lang="en-CA" sz="1400" dirty="0" smtClean="0"/>
          </a:p>
          <a:p>
            <a:pPr>
              <a:spcBef>
                <a:spcPts val="0"/>
              </a:spcBef>
            </a:pPr>
            <a:r>
              <a:rPr lang="en-CA" sz="3600" dirty="0" smtClean="0"/>
              <a:t>Recommended in Primary Care Guidelines, “Preventive Care Checklist: M &amp; F”</a:t>
            </a:r>
          </a:p>
          <a:p>
            <a:pPr>
              <a:spcBef>
                <a:spcPts val="0"/>
              </a:spcBef>
            </a:pPr>
            <a:r>
              <a:rPr lang="en-CA" sz="3600" dirty="0" smtClean="0"/>
              <a:t>Paid by OHIP.</a:t>
            </a:r>
          </a:p>
        </p:txBody>
      </p:sp>
    </p:spTree>
    <p:extLst>
      <p:ext uri="{BB962C8B-B14F-4D97-AF65-F5344CB8AC3E}">
        <p14:creationId xmlns:p14="http://schemas.microsoft.com/office/powerpoint/2010/main" val="3026129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en-CA" dirty="0" smtClean="0"/>
              <a:t>Regular Dental Checks</a:t>
            </a:r>
            <a:endParaRPr lang="en-CA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544616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CA" dirty="0" smtClean="0"/>
              <a:t>2010 US Study on dental health of 4732 individuals</a:t>
            </a:r>
          </a:p>
          <a:p>
            <a:pPr>
              <a:spcBef>
                <a:spcPts val="0"/>
              </a:spcBef>
            </a:pPr>
            <a:r>
              <a:rPr lang="en-CA" dirty="0" smtClean="0"/>
              <a:t>32.2 </a:t>
            </a:r>
            <a:r>
              <a:rPr lang="en-CA" dirty="0"/>
              <a:t>percent had untreated </a:t>
            </a:r>
            <a:r>
              <a:rPr lang="en-CA" dirty="0" smtClean="0"/>
              <a:t>cavities</a:t>
            </a:r>
          </a:p>
          <a:p>
            <a:pPr>
              <a:spcBef>
                <a:spcPts val="0"/>
              </a:spcBef>
            </a:pPr>
            <a:r>
              <a:rPr lang="en-CA" dirty="0" smtClean="0"/>
              <a:t>80.3 </a:t>
            </a:r>
            <a:r>
              <a:rPr lang="en-CA" dirty="0"/>
              <a:t>percent </a:t>
            </a:r>
            <a:r>
              <a:rPr lang="en-CA" dirty="0" smtClean="0"/>
              <a:t>had bone loss around teeth</a:t>
            </a:r>
          </a:p>
          <a:p>
            <a:pPr>
              <a:spcBef>
                <a:spcPts val="0"/>
              </a:spcBef>
            </a:pPr>
            <a:r>
              <a:rPr lang="en-CA" dirty="0" smtClean="0"/>
              <a:t>10.9 </a:t>
            </a:r>
            <a:r>
              <a:rPr lang="en-CA" dirty="0"/>
              <a:t>percent </a:t>
            </a:r>
            <a:r>
              <a:rPr lang="en-CA" dirty="0" smtClean="0"/>
              <a:t>had no teeth</a:t>
            </a:r>
          </a:p>
          <a:p>
            <a:pPr marL="0" indent="0">
              <a:spcBef>
                <a:spcPts val="0"/>
              </a:spcBef>
              <a:buNone/>
            </a:pPr>
            <a:endParaRPr lang="en-CA" sz="1400" dirty="0"/>
          </a:p>
          <a:p>
            <a:pPr marL="0" indent="0">
              <a:spcBef>
                <a:spcPts val="0"/>
              </a:spcBef>
              <a:buNone/>
            </a:pPr>
            <a:r>
              <a:rPr lang="en-CA" dirty="0" smtClean="0"/>
              <a:t>Purpose of Teeth:</a:t>
            </a:r>
          </a:p>
          <a:p>
            <a:pPr>
              <a:spcBef>
                <a:spcPts val="0"/>
              </a:spcBef>
            </a:pPr>
            <a:r>
              <a:rPr lang="en-CA" dirty="0" smtClean="0"/>
              <a:t>Talking</a:t>
            </a:r>
          </a:p>
          <a:p>
            <a:pPr>
              <a:spcBef>
                <a:spcPts val="0"/>
              </a:spcBef>
            </a:pPr>
            <a:r>
              <a:rPr lang="en-CA" dirty="0" smtClean="0"/>
              <a:t>Eating</a:t>
            </a:r>
          </a:p>
          <a:p>
            <a:pPr>
              <a:spcBef>
                <a:spcPts val="0"/>
              </a:spcBef>
            </a:pPr>
            <a:r>
              <a:rPr lang="en-CA" dirty="0" smtClean="0"/>
              <a:t>Chewing – not choking</a:t>
            </a:r>
          </a:p>
          <a:p>
            <a:pPr>
              <a:spcBef>
                <a:spcPts val="0"/>
              </a:spcBef>
            </a:pPr>
            <a:r>
              <a:rPr lang="en-CA" dirty="0" smtClean="0"/>
              <a:t>Barriers: ODSP Fee Schedule </a:t>
            </a:r>
          </a:p>
        </p:txBody>
      </p:sp>
    </p:spTree>
    <p:extLst>
      <p:ext uri="{BB962C8B-B14F-4D97-AF65-F5344CB8AC3E}">
        <p14:creationId xmlns:p14="http://schemas.microsoft.com/office/powerpoint/2010/main" val="3817030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en-CA" dirty="0" smtClean="0"/>
              <a:t>Regular Vision Checks</a:t>
            </a:r>
            <a:endParaRPr lang="en-CA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544616"/>
          </a:xfrm>
        </p:spPr>
        <p:txBody>
          <a:bodyPr/>
          <a:lstStyle/>
          <a:p>
            <a:pPr marL="0" indent="0">
              <a:buNone/>
            </a:pPr>
            <a:r>
              <a:rPr lang="en-CA" dirty="0" smtClean="0"/>
              <a:t>In addition to vision, and eye exam can detect:</a:t>
            </a:r>
          </a:p>
          <a:p>
            <a:r>
              <a:rPr lang="en-CA" dirty="0" smtClean="0"/>
              <a:t>Diabetes</a:t>
            </a:r>
          </a:p>
          <a:p>
            <a:r>
              <a:rPr lang="en-CA" dirty="0" smtClean="0"/>
              <a:t>Hypertension</a:t>
            </a:r>
          </a:p>
          <a:p>
            <a:r>
              <a:rPr lang="en-CA" dirty="0" smtClean="0"/>
              <a:t>Cancer</a:t>
            </a:r>
          </a:p>
          <a:p>
            <a:r>
              <a:rPr lang="en-CA" dirty="0" smtClean="0"/>
              <a:t>Stroke</a:t>
            </a:r>
          </a:p>
          <a:p>
            <a:r>
              <a:rPr lang="en-CA" dirty="0" smtClean="0"/>
              <a:t>Multiple Sclerosis</a:t>
            </a:r>
          </a:p>
          <a:p>
            <a:endParaRPr lang="en-CA" dirty="0"/>
          </a:p>
          <a:p>
            <a:r>
              <a:rPr lang="en-CA" dirty="0" smtClean="0"/>
              <a:t>Barrier: ODSP Fee Schedule</a:t>
            </a:r>
          </a:p>
          <a:p>
            <a:pPr marL="0" indent="0">
              <a:buNone/>
            </a:pPr>
            <a:endParaRPr lang="en-CA" dirty="0" smtClean="0"/>
          </a:p>
        </p:txBody>
      </p:sp>
    </p:spTree>
    <p:extLst>
      <p:ext uri="{BB962C8B-B14F-4D97-AF65-F5344CB8AC3E}">
        <p14:creationId xmlns:p14="http://schemas.microsoft.com/office/powerpoint/2010/main" val="1654317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en-CA" dirty="0" smtClean="0"/>
              <a:t>Good Sleep</a:t>
            </a:r>
            <a:endParaRPr lang="en-CA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544616"/>
          </a:xfrm>
        </p:spPr>
        <p:txBody>
          <a:bodyPr/>
          <a:lstStyle/>
          <a:p>
            <a:pPr marL="0" indent="0">
              <a:buNone/>
            </a:pPr>
            <a:r>
              <a:rPr lang="en-CA" dirty="0" smtClean="0"/>
              <a:t>Need 7 – 9 hours a night</a:t>
            </a:r>
          </a:p>
          <a:p>
            <a:pPr marL="0" indent="0">
              <a:buNone/>
            </a:pPr>
            <a:r>
              <a:rPr lang="en-CA" dirty="0" smtClean="0"/>
              <a:t>Or:</a:t>
            </a:r>
          </a:p>
          <a:p>
            <a:r>
              <a:rPr lang="en-CA" dirty="0" smtClean="0"/>
              <a:t>Obesity </a:t>
            </a:r>
            <a:r>
              <a:rPr lang="en-CA" dirty="0"/>
              <a:t>due to an increased appetite </a:t>
            </a:r>
            <a:r>
              <a:rPr lang="en-CA" dirty="0" smtClean="0"/>
              <a:t>for energy</a:t>
            </a:r>
          </a:p>
          <a:p>
            <a:r>
              <a:rPr lang="en-CA" dirty="0"/>
              <a:t>D</a:t>
            </a:r>
            <a:r>
              <a:rPr lang="en-CA" dirty="0" smtClean="0"/>
              <a:t>iabetes </a:t>
            </a:r>
            <a:r>
              <a:rPr lang="en-CA" dirty="0"/>
              <a:t>and heart </a:t>
            </a:r>
            <a:r>
              <a:rPr lang="en-CA" dirty="0" smtClean="0"/>
              <a:t>problems</a:t>
            </a:r>
          </a:p>
          <a:p>
            <a:r>
              <a:rPr lang="en-CA" dirty="0" smtClean="0"/>
              <a:t>Depression </a:t>
            </a:r>
            <a:r>
              <a:rPr lang="en-CA" dirty="0"/>
              <a:t>and substance </a:t>
            </a:r>
            <a:r>
              <a:rPr lang="en-CA" dirty="0" smtClean="0"/>
              <a:t>abuse (alcohol &amp; drugs)</a:t>
            </a:r>
          </a:p>
          <a:p>
            <a:r>
              <a:rPr lang="en-CA" dirty="0" smtClean="0"/>
              <a:t>Attention and memory difficulty</a:t>
            </a:r>
          </a:p>
          <a:p>
            <a:r>
              <a:rPr lang="en-CA" dirty="0" smtClean="0"/>
              <a:t>Irritability</a:t>
            </a:r>
          </a:p>
        </p:txBody>
      </p:sp>
    </p:spTree>
    <p:extLst>
      <p:ext uri="{BB962C8B-B14F-4D97-AF65-F5344CB8AC3E}">
        <p14:creationId xmlns:p14="http://schemas.microsoft.com/office/powerpoint/2010/main" val="2782819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92088"/>
          </a:xfrm>
        </p:spPr>
        <p:txBody>
          <a:bodyPr/>
          <a:lstStyle/>
          <a:p>
            <a:r>
              <a:rPr lang="en-CA" dirty="0" smtClean="0"/>
              <a:t>Tips for Good Sleep</a:t>
            </a:r>
            <a:endParaRPr lang="en-CA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616624"/>
          </a:xfrm>
        </p:spPr>
        <p:txBody>
          <a:bodyPr/>
          <a:lstStyle/>
          <a:p>
            <a:r>
              <a:rPr lang="en-CA" dirty="0" smtClean="0"/>
              <a:t>Exercise regularly</a:t>
            </a:r>
          </a:p>
          <a:p>
            <a:r>
              <a:rPr lang="en-CA" dirty="0" smtClean="0"/>
              <a:t>Consistent </a:t>
            </a:r>
            <a:r>
              <a:rPr lang="en-CA" dirty="0"/>
              <a:t>sleep </a:t>
            </a:r>
            <a:r>
              <a:rPr lang="en-CA" dirty="0" smtClean="0"/>
              <a:t>schedules</a:t>
            </a:r>
            <a:r>
              <a:rPr lang="en-CA" dirty="0"/>
              <a:t>, even on </a:t>
            </a:r>
            <a:r>
              <a:rPr lang="en-CA" dirty="0" smtClean="0"/>
              <a:t>weekends</a:t>
            </a:r>
          </a:p>
          <a:p>
            <a:r>
              <a:rPr lang="en-CA" dirty="0" smtClean="0"/>
              <a:t>Regular</a:t>
            </a:r>
            <a:r>
              <a:rPr lang="en-CA" dirty="0"/>
              <a:t>, relaxing bedtime </a:t>
            </a:r>
            <a:r>
              <a:rPr lang="en-CA" dirty="0" smtClean="0"/>
              <a:t>routine: hot </a:t>
            </a:r>
            <a:r>
              <a:rPr lang="en-CA" dirty="0"/>
              <a:t>bath or listening to soothing </a:t>
            </a:r>
            <a:r>
              <a:rPr lang="en-CA" dirty="0" smtClean="0"/>
              <a:t>music</a:t>
            </a:r>
          </a:p>
          <a:p>
            <a:r>
              <a:rPr lang="en-CA" dirty="0" smtClean="0"/>
              <a:t>Dark</a:t>
            </a:r>
            <a:r>
              <a:rPr lang="en-CA" dirty="0"/>
              <a:t>, quiet, </a:t>
            </a:r>
            <a:r>
              <a:rPr lang="en-CA" dirty="0" smtClean="0"/>
              <a:t>cool, and comfortable room</a:t>
            </a:r>
          </a:p>
          <a:p>
            <a:r>
              <a:rPr lang="en-CA" dirty="0" smtClean="0"/>
              <a:t>Room for sleep and intimacy, not watching TV, video games, computers</a:t>
            </a:r>
          </a:p>
          <a:p>
            <a:r>
              <a:rPr lang="en-CA" dirty="0" smtClean="0"/>
              <a:t>Avoid food, drink, caffeine &amp; alcohol close </a:t>
            </a:r>
            <a:r>
              <a:rPr lang="en-CA" dirty="0"/>
              <a:t>to </a:t>
            </a:r>
            <a:r>
              <a:rPr lang="en-CA" dirty="0" smtClean="0"/>
              <a:t>bedtime</a:t>
            </a:r>
          </a:p>
          <a:p>
            <a:r>
              <a:rPr lang="en-CA" dirty="0"/>
              <a:t>G</a:t>
            </a:r>
            <a:r>
              <a:rPr lang="en-CA" dirty="0" smtClean="0"/>
              <a:t>ive </a:t>
            </a:r>
            <a:r>
              <a:rPr lang="en-CA" dirty="0"/>
              <a:t>up smoking</a:t>
            </a:r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</p:txBody>
      </p:sp>
    </p:spTree>
    <p:extLst>
      <p:ext uri="{BB962C8B-B14F-4D97-AF65-F5344CB8AC3E}">
        <p14:creationId xmlns:p14="http://schemas.microsoft.com/office/powerpoint/2010/main" val="1766583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33010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515" y="908720"/>
            <a:ext cx="7258050" cy="549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1615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20080"/>
          </a:xfrm>
        </p:spPr>
        <p:txBody>
          <a:bodyPr/>
          <a:lstStyle/>
          <a:p>
            <a:r>
              <a:rPr lang="en-CA" dirty="0" smtClean="0"/>
              <a:t>Resources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544616"/>
          </a:xfrm>
        </p:spPr>
        <p:txBody>
          <a:bodyPr/>
          <a:lstStyle/>
          <a:p>
            <a:r>
              <a:rPr lang="en-CA" dirty="0"/>
              <a:t>http://</a:t>
            </a:r>
            <a:r>
              <a:rPr lang="en-CA" dirty="0" smtClean="0"/>
              <a:t>www.healthmattersprogram.org</a:t>
            </a:r>
          </a:p>
          <a:p>
            <a:endParaRPr lang="en-CA" sz="1200" dirty="0" smtClean="0"/>
          </a:p>
          <a:p>
            <a:r>
              <a:rPr lang="en-CA" dirty="0"/>
              <a:t>http://</a:t>
            </a:r>
            <a:r>
              <a:rPr lang="en-CA" dirty="0" smtClean="0"/>
              <a:t>www.hc-sc.gc.ca/fn-an/food-guide-aliment/index-eng.php</a:t>
            </a:r>
          </a:p>
          <a:p>
            <a:endParaRPr lang="en-CA" sz="1200" dirty="0" smtClean="0"/>
          </a:p>
          <a:p>
            <a:r>
              <a:rPr lang="en-CA" dirty="0" smtClean="0"/>
              <a:t>http</a:t>
            </a:r>
            <a:r>
              <a:rPr lang="en-CA" dirty="0"/>
              <a:t>://</a:t>
            </a:r>
            <a:r>
              <a:rPr lang="en-CA" dirty="0" smtClean="0"/>
              <a:t>www.surreyplace.on.ca/primary-care</a:t>
            </a:r>
          </a:p>
          <a:p>
            <a:endParaRPr lang="en-CA" sz="1200" dirty="0" smtClean="0"/>
          </a:p>
          <a:p>
            <a:r>
              <a:rPr lang="en-CA" dirty="0" smtClean="0"/>
              <a:t>http</a:t>
            </a:r>
            <a:r>
              <a:rPr lang="en-CA" dirty="0"/>
              <a:t>://</a:t>
            </a:r>
            <a:r>
              <a:rPr lang="en-CA" dirty="0" smtClean="0"/>
              <a:t>www.mindingourbodies.ca</a:t>
            </a:r>
          </a:p>
          <a:p>
            <a:endParaRPr lang="en-CA" sz="1200" dirty="0" smtClean="0"/>
          </a:p>
          <a:p>
            <a:r>
              <a:rPr lang="en-CA" dirty="0" smtClean="0"/>
              <a:t>http</a:t>
            </a:r>
            <a:r>
              <a:rPr lang="en-CA" dirty="0"/>
              <a:t>://</a:t>
            </a:r>
            <a:r>
              <a:rPr lang="en-CA" dirty="0" smtClean="0"/>
              <a:t>www.autismspeaks.org/family-services/tool-kits/dental-tool-kit</a:t>
            </a:r>
          </a:p>
          <a:p>
            <a:endParaRPr lang="en-CA" sz="1100" dirty="0" smtClean="0"/>
          </a:p>
          <a:p>
            <a:r>
              <a:rPr lang="en-CA" dirty="0" smtClean="0"/>
              <a:t>tarcher@bethesdaservices.com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041206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616624"/>
          </a:xfrm>
        </p:spPr>
        <p:txBody>
          <a:bodyPr/>
          <a:lstStyle/>
          <a:p>
            <a:pPr marL="0" indent="0" algn="ctr">
              <a:buNone/>
            </a:pPr>
            <a:r>
              <a:rPr lang="en-CA" sz="4800" dirty="0" smtClean="0"/>
              <a:t>Questions?</a:t>
            </a:r>
          </a:p>
          <a:p>
            <a:pPr algn="ctr"/>
            <a:endParaRPr lang="en-CA" sz="2000" dirty="0"/>
          </a:p>
          <a:p>
            <a:pPr marL="0" indent="0" algn="ctr">
              <a:buNone/>
            </a:pPr>
            <a:r>
              <a:rPr lang="en-CA" sz="4800" dirty="0" smtClean="0"/>
              <a:t>Comments?</a:t>
            </a:r>
          </a:p>
          <a:p>
            <a:pPr algn="ctr"/>
            <a:endParaRPr lang="en-CA" sz="2000" dirty="0"/>
          </a:p>
          <a:p>
            <a:pPr marL="0" indent="0" algn="ctr">
              <a:buNone/>
            </a:pPr>
            <a:r>
              <a:rPr lang="en-CA" sz="4800" dirty="0" smtClean="0"/>
              <a:t>Ideas?</a:t>
            </a:r>
          </a:p>
          <a:p>
            <a:pPr algn="ctr"/>
            <a:endParaRPr lang="en-CA" sz="2400" dirty="0"/>
          </a:p>
          <a:p>
            <a:pPr marL="0" indent="0" algn="ctr">
              <a:buNone/>
            </a:pPr>
            <a:r>
              <a:rPr lang="en-CA" sz="8800" dirty="0" smtClean="0">
                <a:solidFill>
                  <a:srgbClr val="FFC000"/>
                </a:solidFill>
              </a:rPr>
              <a:t>Thank You</a:t>
            </a:r>
          </a:p>
          <a:p>
            <a:endParaRPr lang="en-CA" dirty="0" smtClean="0"/>
          </a:p>
        </p:txBody>
      </p:sp>
    </p:spTree>
    <p:extLst>
      <p:ext uri="{BB962C8B-B14F-4D97-AF65-F5344CB8AC3E}">
        <p14:creationId xmlns:p14="http://schemas.microsoft.com/office/powerpoint/2010/main" val="557591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64096"/>
          </a:xfrm>
        </p:spPr>
        <p:txBody>
          <a:bodyPr/>
          <a:lstStyle/>
          <a:p>
            <a:r>
              <a:rPr lang="en-CA" dirty="0" smtClean="0"/>
              <a:t>Program Need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08720"/>
            <a:ext cx="8435280" cy="5688632"/>
          </a:xfrm>
        </p:spPr>
        <p:txBody>
          <a:bodyPr/>
          <a:lstStyle/>
          <a:p>
            <a:r>
              <a:rPr lang="en-CA" sz="3600" dirty="0" smtClean="0"/>
              <a:t>Only 10% engage in physical activity 3 days a week</a:t>
            </a:r>
          </a:p>
          <a:p>
            <a:r>
              <a:rPr lang="en-CA" sz="3600" dirty="0" smtClean="0"/>
              <a:t>50 % engage in no exercise (general population 25%) </a:t>
            </a:r>
            <a:endParaRPr lang="en-CA" sz="3600" dirty="0"/>
          </a:p>
          <a:p>
            <a:r>
              <a:rPr lang="en-CA" sz="3600" dirty="0" smtClean="0"/>
              <a:t>Most leisure is sedentary (television, computer, music)</a:t>
            </a:r>
          </a:p>
        </p:txBody>
      </p:sp>
    </p:spTree>
    <p:extLst>
      <p:ext uri="{BB962C8B-B14F-4D97-AF65-F5344CB8AC3E}">
        <p14:creationId xmlns:p14="http://schemas.microsoft.com/office/powerpoint/2010/main" val="3484117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95536" y="116632"/>
            <a:ext cx="83529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200" b="1" dirty="0" smtClean="0"/>
              <a:t>What Will Your Last 10 Years Look Like?</a:t>
            </a:r>
            <a:endParaRPr lang="en-CA" sz="3200" b="1" dirty="0"/>
          </a:p>
        </p:txBody>
      </p:sp>
    </p:spTree>
    <p:extLst>
      <p:ext uri="{BB962C8B-B14F-4D97-AF65-F5344CB8AC3E}">
        <p14:creationId xmlns:p14="http://schemas.microsoft.com/office/powerpoint/2010/main" val="2465787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64096"/>
          </a:xfrm>
        </p:spPr>
        <p:txBody>
          <a:bodyPr/>
          <a:lstStyle/>
          <a:p>
            <a:r>
              <a:rPr lang="en-CA" dirty="0" smtClean="0"/>
              <a:t>Challenges to Healthier Living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268760"/>
            <a:ext cx="8435280" cy="5328592"/>
          </a:xfrm>
        </p:spPr>
        <p:txBody>
          <a:bodyPr/>
          <a:lstStyle/>
          <a:p>
            <a:r>
              <a:rPr lang="en-CA" sz="3600" dirty="0" smtClean="0"/>
              <a:t>Lack of positive exercise experiences</a:t>
            </a:r>
          </a:p>
          <a:p>
            <a:r>
              <a:rPr lang="en-CA" sz="3600" dirty="0" smtClean="0"/>
              <a:t>Need for nutrition and exercise program modifications to accommodate different learning</a:t>
            </a:r>
          </a:p>
          <a:p>
            <a:r>
              <a:rPr lang="en-CA" sz="3600" dirty="0" smtClean="0"/>
              <a:t>Limited resources (time, money, staffing)</a:t>
            </a:r>
          </a:p>
          <a:p>
            <a:r>
              <a:rPr lang="en-CA" sz="3600" dirty="0" smtClean="0"/>
              <a:t>Competing priorities</a:t>
            </a:r>
          </a:p>
          <a:p>
            <a:r>
              <a:rPr lang="en-CA" sz="3600" dirty="0" smtClean="0"/>
              <a:t>Rights and Responsibility debate</a:t>
            </a:r>
          </a:p>
          <a:p>
            <a:endParaRPr lang="en-CA" sz="3600" dirty="0" smtClean="0"/>
          </a:p>
        </p:txBody>
      </p:sp>
    </p:spTree>
    <p:extLst>
      <p:ext uri="{BB962C8B-B14F-4D97-AF65-F5344CB8AC3E}">
        <p14:creationId xmlns:p14="http://schemas.microsoft.com/office/powerpoint/2010/main" val="1934071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en-CA" dirty="0" smtClean="0"/>
              <a:t>Brant’s Health Matters Program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472608"/>
          </a:xfrm>
        </p:spPr>
        <p:txBody>
          <a:bodyPr/>
          <a:lstStyle/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2600" dirty="0" smtClean="0"/>
              <a:t>Modifications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CA" sz="2400" dirty="0" smtClean="0">
                <a:ea typeface="Calibri"/>
                <a:cs typeface="Times New Roman"/>
              </a:rPr>
              <a:t>Use of Canadian references </a:t>
            </a:r>
            <a:r>
              <a:rPr lang="en-CA" sz="2400" dirty="0" err="1" smtClean="0">
                <a:ea typeface="Calibri"/>
                <a:cs typeface="Times New Roman"/>
              </a:rPr>
              <a:t>eg</a:t>
            </a:r>
            <a:r>
              <a:rPr lang="en-CA" sz="2400" dirty="0" smtClean="0">
                <a:ea typeface="Calibri"/>
                <a:cs typeface="Times New Roman"/>
              </a:rPr>
              <a:t>. Canadian Food Guide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CA" sz="2400" dirty="0" smtClean="0">
                <a:ea typeface="Calibri"/>
                <a:cs typeface="Times New Roman"/>
              </a:rPr>
              <a:t>Two hour sessions instead of one hour sessions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CA" sz="2400" dirty="0" smtClean="0">
                <a:ea typeface="Calibri"/>
                <a:cs typeface="Times New Roman"/>
              </a:rPr>
              <a:t>Twice a week instead of three times a week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CA" sz="2400" dirty="0" smtClean="0">
                <a:ea typeface="Calibri"/>
                <a:cs typeface="Times New Roman"/>
              </a:rPr>
              <a:t>No exercise video produced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CA" sz="2400" dirty="0" smtClean="0">
                <a:ea typeface="Calibri"/>
                <a:cs typeface="Times New Roman"/>
              </a:rPr>
              <a:t>Use of journals to track diet and exercise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CA" sz="2400" dirty="0" smtClean="0">
                <a:ea typeface="Calibri"/>
                <a:cs typeface="Times New Roman"/>
              </a:rPr>
              <a:t>Use of pedometers to measure steps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CA" sz="2400" dirty="0" smtClean="0">
                <a:ea typeface="Calibri"/>
                <a:cs typeface="Times New Roman"/>
              </a:rPr>
              <a:t>Less paper handouts, use of U-Tube Videos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CA" sz="2400" dirty="0" smtClean="0">
                <a:ea typeface="Calibri"/>
                <a:cs typeface="Times New Roman"/>
              </a:rPr>
              <a:t>Less lecture, more discussion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CA" sz="2400" dirty="0" smtClean="0">
                <a:ea typeface="Calibri"/>
                <a:cs typeface="Times New Roman"/>
              </a:rPr>
              <a:t>Information on annual physicals, medication reviews, hearing &amp; vision assessments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CA" sz="1800" dirty="0" smtClean="0">
              <a:ea typeface="Calibri"/>
              <a:cs typeface="Times New Roman"/>
            </a:endParaRPr>
          </a:p>
          <a:p>
            <a:pPr marL="0" indent="0">
              <a:buNone/>
            </a:pPr>
            <a:r>
              <a:rPr lang="en-CA" sz="2600" dirty="0" smtClean="0"/>
              <a:t>10 people enrolled in program, 8 completed.</a:t>
            </a:r>
          </a:p>
          <a:p>
            <a:pPr marL="0" indent="0">
              <a:buNone/>
            </a:pPr>
            <a:r>
              <a:rPr lang="en-CA" sz="2600" dirty="0" smtClean="0"/>
              <a:t>Participants from 3 Developmental Service organizations</a:t>
            </a:r>
          </a:p>
        </p:txBody>
      </p:sp>
    </p:spTree>
    <p:extLst>
      <p:ext uri="{BB962C8B-B14F-4D97-AF65-F5344CB8AC3E}">
        <p14:creationId xmlns:p14="http://schemas.microsoft.com/office/powerpoint/2010/main" val="2769324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Brant’s Health Matters Program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256584"/>
          </a:xfrm>
        </p:spPr>
        <p:txBody>
          <a:bodyPr/>
          <a:lstStyle/>
          <a:p>
            <a:pPr marL="514350" indent="-514350"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-CA" sz="2600" dirty="0" smtClean="0"/>
              <a:t>Recruit Partners</a:t>
            </a:r>
          </a:p>
          <a:p>
            <a:pPr marL="514350" indent="-514350"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-CA" sz="2600" dirty="0" smtClean="0"/>
              <a:t>Modify Curriculum</a:t>
            </a:r>
          </a:p>
          <a:p>
            <a:pPr marL="514350" indent="-514350"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-CA" sz="2600" dirty="0" smtClean="0"/>
              <a:t>Participant pre-assessment (medical issues, communication styles, exercise barriers, healthy eating barriers)</a:t>
            </a:r>
          </a:p>
          <a:p>
            <a:pPr marL="514350" indent="-514350"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-CA" sz="2600" dirty="0" smtClean="0"/>
              <a:t>Program activities (warm up, journal review and discussion, new topic, wrap up)</a:t>
            </a:r>
          </a:p>
          <a:p>
            <a:pPr marL="514350" indent="-514350"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-CA" sz="2600" dirty="0" smtClean="0"/>
              <a:t>Guest speaker – Dietitian from Community Health Centre</a:t>
            </a:r>
          </a:p>
          <a:p>
            <a:pPr marL="514350" indent="-514350"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-CA" sz="2600" dirty="0" smtClean="0"/>
              <a:t>Tour of Community Centre</a:t>
            </a:r>
          </a:p>
          <a:p>
            <a:pPr marL="514350" indent="-514350"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-CA" sz="2600" dirty="0" smtClean="0"/>
              <a:t>Wrap up party</a:t>
            </a:r>
          </a:p>
          <a:p>
            <a:pPr marL="514350" indent="-514350"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-CA" sz="2600" dirty="0" smtClean="0"/>
              <a:t>Evaluation</a:t>
            </a:r>
          </a:p>
        </p:txBody>
      </p:sp>
    </p:spTree>
    <p:extLst>
      <p:ext uri="{BB962C8B-B14F-4D97-AF65-F5344CB8AC3E}">
        <p14:creationId xmlns:p14="http://schemas.microsoft.com/office/powerpoint/2010/main" val="658528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4862</TotalTime>
  <Words>2174</Words>
  <Application>Microsoft Office PowerPoint</Application>
  <PresentationFormat>On-screen Show (4:3)</PresentationFormat>
  <Paragraphs>1060</Paragraphs>
  <Slides>49</Slides>
  <Notes>33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49</vt:i4>
      </vt:variant>
    </vt:vector>
  </HeadingPairs>
  <TitlesOfParts>
    <vt:vector size="53" baseType="lpstr">
      <vt:lpstr>Office Theme</vt:lpstr>
      <vt:lpstr>1_Office Theme</vt:lpstr>
      <vt:lpstr>2_Office Theme</vt:lpstr>
      <vt:lpstr>3_Office Theme</vt:lpstr>
      <vt:lpstr>Health Matters Brant</vt:lpstr>
      <vt:lpstr>HealthMatters™ Program</vt:lpstr>
      <vt:lpstr>HealthMatters™ Program</vt:lpstr>
      <vt:lpstr>Program Need</vt:lpstr>
      <vt:lpstr>Program Need</vt:lpstr>
      <vt:lpstr>PowerPoint Presentation</vt:lpstr>
      <vt:lpstr>Challenges to Healthier Living</vt:lpstr>
      <vt:lpstr>Brant’s Health Matters Program</vt:lpstr>
      <vt:lpstr>Brant’s Health Matters Program</vt:lpstr>
      <vt:lpstr>Other Healthy Eating  &amp; Exercise Options</vt:lpstr>
      <vt:lpstr>Brant’s Health Matters Partners</vt:lpstr>
      <vt:lpstr>What program meant to Diane </vt:lpstr>
      <vt:lpstr>What is Good Health?</vt:lpstr>
      <vt:lpstr>What impacts Health?</vt:lpstr>
      <vt:lpstr>Keys to Healthy Living</vt:lpstr>
      <vt:lpstr>Canada’s Food Guide</vt:lpstr>
      <vt:lpstr>Healthy Diet: Canada’s Food Guide</vt:lpstr>
      <vt:lpstr>Healthy Diet: Other</vt:lpstr>
      <vt:lpstr>8 Glasses of Water Each Day</vt:lpstr>
      <vt:lpstr>7 Servings of Fruit &amp; Veg’s each day</vt:lpstr>
      <vt:lpstr>PowerPoint Presentation</vt:lpstr>
      <vt:lpstr>PowerPoint Presentation</vt:lpstr>
      <vt:lpstr>Snacks – In Moderation </vt:lpstr>
      <vt:lpstr>Nutrition Labels</vt:lpstr>
      <vt:lpstr>Ingredient List</vt:lpstr>
      <vt:lpstr>How food is cooked - Fat</vt:lpstr>
      <vt:lpstr>How Food is Cooked - Calories</vt:lpstr>
      <vt:lpstr>Marketing Tricks</vt:lpstr>
      <vt:lpstr>Marketing Tricks</vt:lpstr>
      <vt:lpstr>Marketing</vt:lpstr>
      <vt:lpstr>Hidden Sugars</vt:lpstr>
      <vt:lpstr>Hidden Sugars</vt:lpstr>
      <vt:lpstr>Hidden Sugars</vt:lpstr>
      <vt:lpstr>Regular Exercise – Why?</vt:lpstr>
      <vt:lpstr>Regular Exercise – How much?</vt:lpstr>
      <vt:lpstr>Exercise Tips</vt:lpstr>
      <vt:lpstr>Blood Pressure &amp; Exercise</vt:lpstr>
      <vt:lpstr>Before, During, After Exercising</vt:lpstr>
      <vt:lpstr>Journals</vt:lpstr>
      <vt:lpstr>Journals</vt:lpstr>
      <vt:lpstr>Annual Physicals</vt:lpstr>
      <vt:lpstr>Regular Dental Checks</vt:lpstr>
      <vt:lpstr>Regular Vision Checks</vt:lpstr>
      <vt:lpstr>Good Sleep</vt:lpstr>
      <vt:lpstr>Tips for Good Sleep</vt:lpstr>
      <vt:lpstr>PowerPoint Presentation</vt:lpstr>
      <vt:lpstr>PowerPoint Presentation</vt:lpstr>
      <vt:lpstr>Resources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Southern Network of Specialized Care</dc:title>
  <dc:creator>Diane Smith-Coomber</dc:creator>
  <cp:lastModifiedBy>Tom Archer</cp:lastModifiedBy>
  <cp:revision>89</cp:revision>
  <dcterms:created xsi:type="dcterms:W3CDTF">2012-05-28T19:30:56Z</dcterms:created>
  <dcterms:modified xsi:type="dcterms:W3CDTF">2014-05-30T19:11:37Z</dcterms:modified>
</cp:coreProperties>
</file>